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Amatic SC"/>
      <p:regular r:id="rId20"/>
      <p:bold r:id="rId21"/>
    </p:embeddedFont>
    <p:embeddedFont>
      <p:font typeface="Source Code Pr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9D5EBF-9B95-442C-891C-D0A2069E8970}">
  <a:tblStyle styleId="{0A9D5EBF-9B95-442C-891C-D0A2069E897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maticSC-regular.fntdata"/><Relationship Id="rId22" Type="http://schemas.openxmlformats.org/officeDocument/2006/relationships/font" Target="fonts/SourceCodePro-regular.fntdata"/><Relationship Id="rId21" Type="http://schemas.openxmlformats.org/officeDocument/2006/relationships/font" Target="fonts/AmaticSC-bold.fntdata"/><Relationship Id="rId24" Type="http://schemas.openxmlformats.org/officeDocument/2006/relationships/font" Target="fonts/SourceCodePro-italic.fntdata"/><Relationship Id="rId23" Type="http://schemas.openxmlformats.org/officeDocument/2006/relationships/font" Target="fonts/SourceCodePr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SourceCodePr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72f67aced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72f67aced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72f67aced8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72f67aced8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72f67aced8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72f67aced8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72f67aced8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72f67aced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72f67ace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72f67ace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72f67aced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72f67aced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72f67aced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72f67aced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72f67aced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72f67aced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72f67aced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72f67aced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72f67aced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72f67aced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72f67aced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72f67aced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72f67aced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72f67aced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jpg"/><Relationship Id="rId4"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7.png"/><Relationship Id="rId6" Type="http://schemas.openxmlformats.org/officeDocument/2006/relationships/image" Target="../media/image12.png"/><Relationship Id="rId7"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png"/><Relationship Id="rId5" Type="http://schemas.openxmlformats.org/officeDocument/2006/relationships/image" Target="../media/image15.png"/><Relationship Id="rId6"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1494025"/>
            <a:ext cx="8520600" cy="834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solidFill>
                  <a:srgbClr val="26C1A1"/>
                </a:solidFill>
              </a:rPr>
              <a:t>NerG </a:t>
            </a:r>
            <a:endParaRPr>
              <a:solidFill>
                <a:srgbClr val="26C1A1"/>
              </a:solidFill>
            </a:endParaRPr>
          </a:p>
          <a:p>
            <a:pPr indent="0" lvl="0" marL="0" rtl="0" algn="ctr">
              <a:spcBef>
                <a:spcPts val="0"/>
              </a:spcBef>
              <a:spcAft>
                <a:spcPts val="0"/>
              </a:spcAft>
              <a:buNone/>
            </a:pPr>
            <a:r>
              <a:rPr lang="en">
                <a:solidFill>
                  <a:srgbClr val="26C1A1"/>
                </a:solidFill>
              </a:rPr>
              <a:t>(Progress Update)</a:t>
            </a:r>
            <a:endParaRPr>
              <a:solidFill>
                <a:srgbClr val="26C1A1"/>
              </a:solidFill>
            </a:endParaRPr>
          </a:p>
        </p:txBody>
      </p:sp>
      <p:sp>
        <p:nvSpPr>
          <p:cNvPr id="57" name="Google Shape;57;p13"/>
          <p:cNvSpPr/>
          <p:nvPr/>
        </p:nvSpPr>
        <p:spPr>
          <a:xfrm>
            <a:off x="0" y="3232675"/>
            <a:ext cx="9144000" cy="1264800"/>
          </a:xfrm>
          <a:prstGeom prst="rect">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aphicFrame>
        <p:nvGraphicFramePr>
          <p:cNvPr id="58" name="Google Shape;58;p13"/>
          <p:cNvGraphicFramePr/>
          <p:nvPr/>
        </p:nvGraphicFramePr>
        <p:xfrm>
          <a:off x="911875" y="3232663"/>
          <a:ext cx="3000000" cy="3000000"/>
        </p:xfrm>
        <a:graphic>
          <a:graphicData uri="http://schemas.openxmlformats.org/drawingml/2006/table">
            <a:tbl>
              <a:tblPr>
                <a:noFill/>
                <a:tableStyleId>{0A9D5EBF-9B95-442C-891C-D0A2069E8970}</a:tableStyleId>
              </a:tblPr>
              <a:tblGrid>
                <a:gridCol w="3291225"/>
                <a:gridCol w="3291225"/>
              </a:tblGrid>
              <a:tr h="381000">
                <a:tc>
                  <a:txBody>
                    <a:bodyPr/>
                    <a:lstStyle/>
                    <a:p>
                      <a:pPr indent="0" lvl="0" marL="0" rtl="0" algn="r">
                        <a:spcBef>
                          <a:spcPts val="0"/>
                        </a:spcBef>
                        <a:spcAft>
                          <a:spcPts val="0"/>
                        </a:spcAft>
                        <a:buClr>
                          <a:schemeClr val="dk1"/>
                        </a:buClr>
                        <a:buSzPts val="1100"/>
                        <a:buFont typeface="Arial"/>
                        <a:buNone/>
                      </a:pPr>
                      <a:r>
                        <a:rPr b="1" lang="en" sz="2200">
                          <a:solidFill>
                            <a:schemeClr val="dk2"/>
                          </a:solidFill>
                          <a:latin typeface="Amatic SC"/>
                          <a:ea typeface="Amatic SC"/>
                          <a:cs typeface="Amatic SC"/>
                          <a:sym typeface="Amatic SC"/>
                        </a:rPr>
                        <a:t>Team:</a:t>
                      </a:r>
                      <a:endParaRPr b="1" sz="800">
                        <a:latin typeface="Amatic SC"/>
                        <a:ea typeface="Amatic SC"/>
                        <a:cs typeface="Amatic SC"/>
                        <a:sym typeface="Amatic SC"/>
                      </a:endParaRPr>
                    </a:p>
                  </a:txBody>
                  <a:tcPr marT="0"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2200">
                          <a:solidFill>
                            <a:schemeClr val="dk2"/>
                          </a:solidFill>
                          <a:latin typeface="Amatic SC"/>
                          <a:ea typeface="Amatic SC"/>
                          <a:cs typeface="Amatic SC"/>
                          <a:sym typeface="Amatic SC"/>
                        </a:rPr>
                        <a:t>Abhilash Kashyap Balasubramanyam</a:t>
                      </a:r>
                      <a:endParaRPr b="1" sz="2200">
                        <a:solidFill>
                          <a:schemeClr val="dk2"/>
                        </a:solidFill>
                        <a:latin typeface="Amatic SC"/>
                        <a:ea typeface="Amatic SC"/>
                        <a:cs typeface="Amatic SC"/>
                        <a:sym typeface="Amatic SC"/>
                      </a:endParaRPr>
                    </a:p>
                    <a:p>
                      <a:pPr indent="0" lvl="0" marL="0" rtl="0" algn="l">
                        <a:spcBef>
                          <a:spcPts val="0"/>
                        </a:spcBef>
                        <a:spcAft>
                          <a:spcPts val="0"/>
                        </a:spcAft>
                        <a:buClr>
                          <a:schemeClr val="dk1"/>
                        </a:buClr>
                        <a:buSzPts val="1100"/>
                        <a:buFont typeface="Arial"/>
                        <a:buNone/>
                      </a:pPr>
                      <a:r>
                        <a:rPr b="1" lang="en" sz="2200">
                          <a:solidFill>
                            <a:schemeClr val="dk2"/>
                          </a:solidFill>
                          <a:latin typeface="Amatic SC"/>
                          <a:ea typeface="Amatic SC"/>
                          <a:cs typeface="Amatic SC"/>
                          <a:sym typeface="Amatic SC"/>
                        </a:rPr>
                        <a:t>Adnan Patel</a:t>
                      </a:r>
                      <a:endParaRPr b="1" sz="800">
                        <a:latin typeface="Amatic SC"/>
                        <a:ea typeface="Amatic SC"/>
                        <a:cs typeface="Amatic SC"/>
                        <a:sym typeface="Amatic SC"/>
                      </a:endParaRPr>
                    </a:p>
                  </a:txBody>
                  <a:tcPr marT="0"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r h="381000">
                <a:tc>
                  <a:txBody>
                    <a:bodyPr/>
                    <a:lstStyle/>
                    <a:p>
                      <a:pPr indent="0" lvl="0" marL="0" rtl="0" algn="r">
                        <a:spcBef>
                          <a:spcPts val="0"/>
                        </a:spcBef>
                        <a:spcAft>
                          <a:spcPts val="0"/>
                        </a:spcAft>
                        <a:buClr>
                          <a:schemeClr val="dk1"/>
                        </a:buClr>
                        <a:buSzPts val="1100"/>
                        <a:buFont typeface="Arial"/>
                        <a:buNone/>
                      </a:pPr>
                      <a:r>
                        <a:rPr b="1" lang="en" sz="2200">
                          <a:solidFill>
                            <a:schemeClr val="dk2"/>
                          </a:solidFill>
                          <a:latin typeface="Amatic SC"/>
                          <a:ea typeface="Amatic SC"/>
                          <a:cs typeface="Amatic SC"/>
                          <a:sym typeface="Amatic SC"/>
                        </a:rPr>
                        <a:t>Instructor:</a:t>
                      </a:r>
                      <a:endParaRPr b="1" sz="800">
                        <a:latin typeface="Amatic SC"/>
                        <a:ea typeface="Amatic SC"/>
                        <a:cs typeface="Amatic SC"/>
                        <a:sym typeface="Amatic SC"/>
                      </a:endParaRPr>
                    </a:p>
                  </a:txBody>
                  <a:tcPr marT="0"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 sz="2200">
                          <a:solidFill>
                            <a:schemeClr val="dk2"/>
                          </a:solidFill>
                          <a:latin typeface="Amatic SC"/>
                          <a:ea typeface="Amatic SC"/>
                          <a:cs typeface="Amatic SC"/>
                          <a:sym typeface="Amatic SC"/>
                        </a:rPr>
                        <a:t>Dr. Jafar Saniie</a:t>
                      </a:r>
                      <a:endParaRPr b="1" sz="800">
                        <a:latin typeface="Amatic SC"/>
                        <a:ea typeface="Amatic SC"/>
                        <a:cs typeface="Amatic SC"/>
                        <a:sym typeface="Amatic SC"/>
                      </a:endParaRPr>
                    </a:p>
                  </a:txBody>
                  <a:tcPr marT="0"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bl>
          </a:graphicData>
        </a:graphic>
      </p:graphicFrame>
      <p:sp>
        <p:nvSpPr>
          <p:cNvPr id="59" name="Google Shape;59;p13"/>
          <p:cNvSpPr txBox="1"/>
          <p:nvPr/>
        </p:nvSpPr>
        <p:spPr>
          <a:xfrm>
            <a:off x="79050" y="4347900"/>
            <a:ext cx="8999100" cy="94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600">
                <a:solidFill>
                  <a:schemeClr val="dk2"/>
                </a:solidFill>
                <a:latin typeface="Amatic SC"/>
                <a:ea typeface="Amatic SC"/>
                <a:cs typeface="Amatic SC"/>
                <a:sym typeface="Amatic SC"/>
              </a:rPr>
              <a:t>ECE 510 Summer 2024                                                                Date: 05th June 2024</a:t>
            </a:r>
            <a:endParaRPr b="1" sz="2600">
              <a:solidFill>
                <a:schemeClr val="dk2"/>
              </a:solidFill>
              <a:latin typeface="Amatic SC"/>
              <a:ea typeface="Amatic SC"/>
              <a:cs typeface="Amatic SC"/>
              <a:sym typeface="Amatic S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p:nvPr/>
        </p:nvSpPr>
        <p:spPr>
          <a:xfrm>
            <a:off x="197625" y="447975"/>
            <a:ext cx="5454000"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91" name="Google Shape;191;p22"/>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path for future</a:t>
            </a:r>
            <a:endParaRPr/>
          </a:p>
        </p:txBody>
      </p:sp>
      <p:grpSp>
        <p:nvGrpSpPr>
          <p:cNvPr id="192" name="Google Shape;192;p22"/>
          <p:cNvGrpSpPr/>
          <p:nvPr/>
        </p:nvGrpSpPr>
        <p:grpSpPr>
          <a:xfrm>
            <a:off x="8242609" y="4269213"/>
            <a:ext cx="901786" cy="874515"/>
            <a:chOff x="7607993" y="3653959"/>
            <a:chExt cx="1536000" cy="1489550"/>
          </a:xfrm>
        </p:grpSpPr>
        <p:sp>
          <p:nvSpPr>
            <p:cNvPr id="193" name="Google Shape;193;p22"/>
            <p:cNvSpPr/>
            <p:nvPr/>
          </p:nvSpPr>
          <p:spPr>
            <a:xfrm rot="-5400000">
              <a:off x="7919093" y="3918609"/>
              <a:ext cx="1225500" cy="1224300"/>
            </a:xfrm>
            <a:prstGeom prst="rtTriangle">
              <a:avLst/>
            </a:prstGeom>
            <a:gradFill>
              <a:gsLst>
                <a:gs pos="0">
                  <a:srgbClr val="40FFD7"/>
                </a:gs>
                <a:gs pos="100000">
                  <a:srgbClr val="07B691"/>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94" name="Google Shape;194;p22"/>
            <p:cNvSpPr/>
            <p:nvPr/>
          </p:nvSpPr>
          <p:spPr>
            <a:xfrm rot="-5400000">
              <a:off x="7787068" y="3786584"/>
              <a:ext cx="1225500" cy="1224300"/>
            </a:xfrm>
            <a:prstGeom prst="rtTriangle">
              <a:avLst/>
            </a:prstGeom>
            <a:gradFill>
              <a:gsLst>
                <a:gs pos="0">
                  <a:srgbClr val="40FFD7"/>
                </a:gs>
                <a:gs pos="56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95" name="Google Shape;195;p22"/>
            <p:cNvSpPr/>
            <p:nvPr/>
          </p:nvSpPr>
          <p:spPr>
            <a:xfrm rot="-5400000">
              <a:off x="7607393" y="3654559"/>
              <a:ext cx="1225500" cy="1224300"/>
            </a:xfrm>
            <a:prstGeom prst="rtTriangle">
              <a:avLst/>
            </a:prstGeom>
            <a:gradFill>
              <a:gsLst>
                <a:gs pos="0">
                  <a:srgbClr val="40FFD7"/>
                </a:gs>
                <a:gs pos="91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grpSp>
        <p:nvGrpSpPr>
          <p:cNvPr id="196" name="Google Shape;196;p22"/>
          <p:cNvGrpSpPr/>
          <p:nvPr/>
        </p:nvGrpSpPr>
        <p:grpSpPr>
          <a:xfrm>
            <a:off x="8242609" y="4269213"/>
            <a:ext cx="901786" cy="874515"/>
            <a:chOff x="7607993" y="3653959"/>
            <a:chExt cx="1536000" cy="1489550"/>
          </a:xfrm>
        </p:grpSpPr>
        <p:sp>
          <p:nvSpPr>
            <p:cNvPr id="197" name="Google Shape;197;p22"/>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98" name="Google Shape;198;p22"/>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99" name="Google Shape;199;p22"/>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pic>
        <p:nvPicPr>
          <p:cNvPr id="200" name="Google Shape;200;p22"/>
          <p:cNvPicPr preferRelativeResize="0"/>
          <p:nvPr/>
        </p:nvPicPr>
        <p:blipFill>
          <a:blip r:embed="rId3">
            <a:alphaModFix/>
          </a:blip>
          <a:stretch>
            <a:fillRect/>
          </a:stretch>
        </p:blipFill>
        <p:spPr>
          <a:xfrm>
            <a:off x="1548700" y="1008125"/>
            <a:ext cx="5773310" cy="3744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3"/>
          <p:cNvSpPr/>
          <p:nvPr/>
        </p:nvSpPr>
        <p:spPr>
          <a:xfrm>
            <a:off x="197625" y="447975"/>
            <a:ext cx="3701484"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06" name="Google Shape;206;p23"/>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Concluding Thoughts</a:t>
            </a:r>
            <a:endParaRPr/>
          </a:p>
        </p:txBody>
      </p:sp>
      <p:grpSp>
        <p:nvGrpSpPr>
          <p:cNvPr id="207" name="Google Shape;207;p23"/>
          <p:cNvGrpSpPr/>
          <p:nvPr/>
        </p:nvGrpSpPr>
        <p:grpSpPr>
          <a:xfrm>
            <a:off x="8242609" y="4269213"/>
            <a:ext cx="901786" cy="874515"/>
            <a:chOff x="7607993" y="3653959"/>
            <a:chExt cx="1536000" cy="1489550"/>
          </a:xfrm>
        </p:grpSpPr>
        <p:sp>
          <p:nvSpPr>
            <p:cNvPr id="208" name="Google Shape;208;p23"/>
            <p:cNvSpPr/>
            <p:nvPr/>
          </p:nvSpPr>
          <p:spPr>
            <a:xfrm rot="-5400000">
              <a:off x="7919093" y="3918609"/>
              <a:ext cx="1225500" cy="1224300"/>
            </a:xfrm>
            <a:prstGeom prst="rtTriangle">
              <a:avLst/>
            </a:prstGeom>
            <a:gradFill>
              <a:gsLst>
                <a:gs pos="0">
                  <a:srgbClr val="40FFD7"/>
                </a:gs>
                <a:gs pos="100000">
                  <a:srgbClr val="07B691"/>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09" name="Google Shape;209;p23"/>
            <p:cNvSpPr/>
            <p:nvPr/>
          </p:nvSpPr>
          <p:spPr>
            <a:xfrm rot="-5400000">
              <a:off x="7787068" y="3786584"/>
              <a:ext cx="1225500" cy="1224300"/>
            </a:xfrm>
            <a:prstGeom prst="rtTriangle">
              <a:avLst/>
            </a:prstGeom>
            <a:gradFill>
              <a:gsLst>
                <a:gs pos="0">
                  <a:srgbClr val="40FFD7"/>
                </a:gs>
                <a:gs pos="56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10" name="Google Shape;210;p23"/>
            <p:cNvSpPr/>
            <p:nvPr/>
          </p:nvSpPr>
          <p:spPr>
            <a:xfrm rot="-5400000">
              <a:off x="7607393" y="3654559"/>
              <a:ext cx="1225500" cy="1224300"/>
            </a:xfrm>
            <a:prstGeom prst="rtTriangle">
              <a:avLst/>
            </a:prstGeom>
            <a:gradFill>
              <a:gsLst>
                <a:gs pos="0">
                  <a:srgbClr val="40FFD7"/>
                </a:gs>
                <a:gs pos="91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grpSp>
        <p:nvGrpSpPr>
          <p:cNvPr id="211" name="Google Shape;211;p23"/>
          <p:cNvGrpSpPr/>
          <p:nvPr/>
        </p:nvGrpSpPr>
        <p:grpSpPr>
          <a:xfrm>
            <a:off x="8242609" y="4269213"/>
            <a:ext cx="901786" cy="874515"/>
            <a:chOff x="7607993" y="3653959"/>
            <a:chExt cx="1536000" cy="1489550"/>
          </a:xfrm>
        </p:grpSpPr>
        <p:sp>
          <p:nvSpPr>
            <p:cNvPr id="212" name="Google Shape;212;p23"/>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13" name="Google Shape;213;p23"/>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14" name="Google Shape;214;p23"/>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sp>
        <p:nvSpPr>
          <p:cNvPr id="215" name="Google Shape;215;p23"/>
          <p:cNvSpPr txBox="1"/>
          <p:nvPr/>
        </p:nvSpPr>
        <p:spPr>
          <a:xfrm>
            <a:off x="390850" y="1117275"/>
            <a:ext cx="8355900" cy="36909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Source Code Pro"/>
              <a:buChar char="●"/>
            </a:pPr>
            <a:r>
              <a:rPr lang="en" sz="1500">
                <a:solidFill>
                  <a:schemeClr val="dk2"/>
                </a:solidFill>
                <a:latin typeface="Source Code Pro"/>
                <a:ea typeface="Source Code Pro"/>
                <a:cs typeface="Source Code Pro"/>
                <a:sym typeface="Source Code Pro"/>
              </a:rPr>
              <a:t>The NerG project aims to gain skills and knowledge in energy collection by providing an informative experience, despite potential challenges. </a:t>
            </a:r>
            <a:endParaRPr sz="1500">
              <a:solidFill>
                <a:schemeClr val="dk2"/>
              </a:solidFill>
              <a:latin typeface="Source Code Pro"/>
              <a:ea typeface="Source Code Pro"/>
              <a:cs typeface="Source Code Pro"/>
              <a:sym typeface="Source Code Pro"/>
            </a:endParaRPr>
          </a:p>
          <a:p>
            <a:pPr indent="-323850" lvl="0" marL="457200" rtl="0" algn="l">
              <a:spcBef>
                <a:spcPts val="0"/>
              </a:spcBef>
              <a:spcAft>
                <a:spcPts val="0"/>
              </a:spcAft>
              <a:buClr>
                <a:schemeClr val="dk2"/>
              </a:buClr>
              <a:buSzPts val="1500"/>
              <a:buFont typeface="Source Code Pro"/>
              <a:buChar char="●"/>
            </a:pPr>
            <a:r>
              <a:rPr lang="en" sz="1500">
                <a:solidFill>
                  <a:schemeClr val="dk2"/>
                </a:solidFill>
                <a:latin typeface="Source Code Pro"/>
                <a:ea typeface="Source Code Pro"/>
                <a:cs typeface="Source Code Pro"/>
                <a:sym typeface="Source Code Pro"/>
              </a:rPr>
              <a:t>We seek to present a proof of concept showcasing the potential of underutilized energy sources, advancing sustainable energy solutions. </a:t>
            </a:r>
            <a:endParaRPr sz="1500">
              <a:solidFill>
                <a:schemeClr val="dk2"/>
              </a:solidFill>
              <a:latin typeface="Source Code Pro"/>
              <a:ea typeface="Source Code Pro"/>
              <a:cs typeface="Source Code Pro"/>
              <a:sym typeface="Source Code Pro"/>
            </a:endParaRPr>
          </a:p>
          <a:p>
            <a:pPr indent="-323850" lvl="0" marL="457200" rtl="0" algn="l">
              <a:spcBef>
                <a:spcPts val="0"/>
              </a:spcBef>
              <a:spcAft>
                <a:spcPts val="0"/>
              </a:spcAft>
              <a:buClr>
                <a:schemeClr val="dk2"/>
              </a:buClr>
              <a:buSzPts val="1500"/>
              <a:buFont typeface="Source Code Pro"/>
              <a:buChar char="●"/>
            </a:pPr>
            <a:r>
              <a:rPr lang="en" sz="1500">
                <a:solidFill>
                  <a:schemeClr val="dk2"/>
                </a:solidFill>
                <a:latin typeface="Source Code Pro"/>
                <a:ea typeface="Source Code Pro"/>
                <a:cs typeface="Source Code Pro"/>
                <a:sym typeface="Source Code Pro"/>
              </a:rPr>
              <a:t>By setting attainable objectives and using accessible resources, we will demonstrate that minor efforts can yield significant outcomes within a broader framework. </a:t>
            </a:r>
            <a:endParaRPr sz="1500">
              <a:solidFill>
                <a:schemeClr val="dk2"/>
              </a:solidFill>
              <a:latin typeface="Source Code Pro"/>
              <a:ea typeface="Source Code Pro"/>
              <a:cs typeface="Source Code Pro"/>
              <a:sym typeface="Source Code Pro"/>
            </a:endParaRPr>
          </a:p>
          <a:p>
            <a:pPr indent="-323850" lvl="0" marL="457200" rtl="0" algn="l">
              <a:spcBef>
                <a:spcPts val="0"/>
              </a:spcBef>
              <a:spcAft>
                <a:spcPts val="0"/>
              </a:spcAft>
              <a:buClr>
                <a:schemeClr val="dk2"/>
              </a:buClr>
              <a:buSzPts val="1500"/>
              <a:buFont typeface="Source Code Pro"/>
              <a:buChar char="●"/>
            </a:pPr>
            <a:r>
              <a:rPr lang="en" sz="1500">
                <a:solidFill>
                  <a:schemeClr val="dk2"/>
                </a:solidFill>
                <a:latin typeface="Source Code Pro"/>
                <a:ea typeface="Source Code Pro"/>
                <a:cs typeface="Source Code Pro"/>
                <a:sym typeface="Source Code Pro"/>
              </a:rPr>
              <a:t>This journey not only enhances our technical proficiency but also motivates us to continuously seek innovative solutions to global energy problems, laying the foundation for future advancements in intelligent energy systems.</a:t>
            </a:r>
            <a:endParaRPr sz="1500">
              <a:solidFill>
                <a:schemeClr val="dk2"/>
              </a:solidFill>
              <a:latin typeface="Source Code Pro"/>
              <a:ea typeface="Source Code Pro"/>
              <a:cs typeface="Source Code Pro"/>
              <a:sym typeface="Source Code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4"/>
          <p:cNvSpPr/>
          <p:nvPr/>
        </p:nvSpPr>
        <p:spPr>
          <a:xfrm>
            <a:off x="197625" y="447975"/>
            <a:ext cx="1752408"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21" name="Google Shape;221;p2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22" name="Google Shape;222;p2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77500"/>
          </a:bodyPr>
          <a:lstStyle/>
          <a:p>
            <a:pPr indent="-317182" lvl="0" marL="457200" rtl="0" algn="l">
              <a:spcBef>
                <a:spcPts val="0"/>
              </a:spcBef>
              <a:spcAft>
                <a:spcPts val="0"/>
              </a:spcAft>
              <a:buClr>
                <a:schemeClr val="accent1"/>
              </a:buClr>
              <a:buSzPct val="100000"/>
              <a:buAutoNum type="arabicPeriod"/>
            </a:pPr>
            <a:r>
              <a:rPr lang="en">
                <a:solidFill>
                  <a:schemeClr val="accent1"/>
                </a:solidFill>
              </a:rPr>
              <a:t>Amazon.com</a:t>
            </a:r>
            <a:endParaRPr>
              <a:solidFill>
                <a:schemeClr val="accent1"/>
              </a:solidFill>
            </a:endParaRPr>
          </a:p>
          <a:p>
            <a:pPr indent="-317182" lvl="0" marL="457200" rtl="0" algn="l">
              <a:spcBef>
                <a:spcPts val="0"/>
              </a:spcBef>
              <a:spcAft>
                <a:spcPts val="0"/>
              </a:spcAft>
              <a:buClr>
                <a:schemeClr val="accent1"/>
              </a:buClr>
              <a:buSzPct val="100000"/>
              <a:buAutoNum type="arabicPeriod"/>
            </a:pPr>
            <a:r>
              <a:rPr lang="en">
                <a:solidFill>
                  <a:schemeClr val="accent1"/>
                </a:solidFill>
              </a:rPr>
              <a:t>Paradiso, J., &amp; Starner, T. (2005). Energy Scavenging for Mobile and Wireless Electronics. IEEE Pervasive Computing, 4, 18-27.</a:t>
            </a:r>
            <a:endParaRPr>
              <a:solidFill>
                <a:schemeClr val="accent1"/>
              </a:solidFill>
            </a:endParaRPr>
          </a:p>
          <a:p>
            <a:pPr indent="-317182" lvl="0" marL="457200" rtl="0" algn="l">
              <a:spcBef>
                <a:spcPts val="0"/>
              </a:spcBef>
              <a:spcAft>
                <a:spcPts val="0"/>
              </a:spcAft>
              <a:buClr>
                <a:schemeClr val="accent1"/>
              </a:buClr>
              <a:buSzPct val="100000"/>
              <a:buAutoNum type="arabicPeriod"/>
            </a:pPr>
            <a:r>
              <a:rPr lang="en">
                <a:solidFill>
                  <a:schemeClr val="accent1"/>
                </a:solidFill>
              </a:rPr>
              <a:t> Ottman, G., Hoffman, H., Bhatt, A., &amp; Lesieutre, G. (2002). Adaptive Piezoelectric Energy Harvesting Circuit for Wireless Remote Power Supply. IEEE Transactions on Power Electronics, 17( 5), 669-676.</a:t>
            </a:r>
            <a:endParaRPr>
              <a:solidFill>
                <a:schemeClr val="accent1"/>
              </a:solidFill>
            </a:endParaRPr>
          </a:p>
          <a:p>
            <a:pPr indent="-317182" lvl="0" marL="457200" rtl="0" algn="l">
              <a:spcBef>
                <a:spcPts val="0"/>
              </a:spcBef>
              <a:spcAft>
                <a:spcPts val="0"/>
              </a:spcAft>
              <a:buClr>
                <a:schemeClr val="accent1"/>
              </a:buClr>
              <a:buSzPct val="100000"/>
              <a:buAutoNum type="arabicPeriod"/>
            </a:pPr>
            <a:r>
              <a:rPr lang="en">
                <a:solidFill>
                  <a:schemeClr val="accent1"/>
                </a:solidFill>
              </a:rPr>
              <a:t>Yuan, R., Cheng, S., &amp; Arnold, D. (2013). An Energy Harvesting System for Passively Generating Power from Human Activities. Journal of Micromechanics and Microengineering, 23, 9 pages. </a:t>
            </a:r>
            <a:endParaRPr>
              <a:solidFill>
                <a:schemeClr val="accent1"/>
              </a:solidFill>
            </a:endParaRPr>
          </a:p>
          <a:p>
            <a:pPr indent="-317182" lvl="0" marL="457200" rtl="0" algn="l">
              <a:spcBef>
                <a:spcPts val="0"/>
              </a:spcBef>
              <a:spcAft>
                <a:spcPts val="0"/>
              </a:spcAft>
              <a:buClr>
                <a:schemeClr val="accent1"/>
              </a:buClr>
              <a:buSzPct val="100000"/>
              <a:buAutoNum type="arabicPeriod"/>
            </a:pPr>
            <a:r>
              <a:rPr lang="en">
                <a:solidFill>
                  <a:schemeClr val="accent1"/>
                </a:solidFill>
              </a:rPr>
              <a:t>Litwhiler, D., &amp; Gavigan, T. (2008). Energy Harvesting: Measurement and Analysis of Swing Doors. Journal of Engineering Technology, 25(2), 26-31. </a:t>
            </a:r>
            <a:endParaRPr>
              <a:solidFill>
                <a:schemeClr val="accent1"/>
              </a:solidFill>
            </a:endParaRPr>
          </a:p>
          <a:p>
            <a:pPr indent="-317182" lvl="0" marL="457200" rtl="0" algn="l">
              <a:spcBef>
                <a:spcPts val="0"/>
              </a:spcBef>
              <a:spcAft>
                <a:spcPts val="0"/>
              </a:spcAft>
              <a:buClr>
                <a:schemeClr val="accent1"/>
              </a:buClr>
              <a:buSzPct val="100000"/>
              <a:buAutoNum type="arabicPeriod"/>
            </a:pPr>
            <a:r>
              <a:rPr lang="en">
                <a:solidFill>
                  <a:schemeClr val="accent1"/>
                </a:solidFill>
              </a:rPr>
              <a:t>Yildiz, F. (2011). Energy Harvesting from Passive Human Power. Journal of Applied Science and Engineering Technology, i, 5-16. </a:t>
            </a:r>
            <a:endParaRPr>
              <a:solidFill>
                <a:schemeClr val="accent1"/>
              </a:solidFill>
            </a:endParaRPr>
          </a:p>
        </p:txBody>
      </p:sp>
      <p:grpSp>
        <p:nvGrpSpPr>
          <p:cNvPr id="223" name="Google Shape;223;p24"/>
          <p:cNvGrpSpPr/>
          <p:nvPr/>
        </p:nvGrpSpPr>
        <p:grpSpPr>
          <a:xfrm>
            <a:off x="8242609" y="4269213"/>
            <a:ext cx="901786" cy="874515"/>
            <a:chOff x="7607993" y="3653959"/>
            <a:chExt cx="1536000" cy="1489550"/>
          </a:xfrm>
        </p:grpSpPr>
        <p:sp>
          <p:nvSpPr>
            <p:cNvPr id="224" name="Google Shape;224;p24"/>
            <p:cNvSpPr/>
            <p:nvPr/>
          </p:nvSpPr>
          <p:spPr>
            <a:xfrm rot="-5400000">
              <a:off x="7919093" y="3918609"/>
              <a:ext cx="1225500" cy="1224300"/>
            </a:xfrm>
            <a:prstGeom prst="rtTriangle">
              <a:avLst/>
            </a:prstGeom>
            <a:gradFill>
              <a:gsLst>
                <a:gs pos="0">
                  <a:srgbClr val="40FFD7"/>
                </a:gs>
                <a:gs pos="100000">
                  <a:srgbClr val="07B691"/>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25" name="Google Shape;225;p24"/>
            <p:cNvSpPr/>
            <p:nvPr/>
          </p:nvSpPr>
          <p:spPr>
            <a:xfrm rot="-5400000">
              <a:off x="7787068" y="3786584"/>
              <a:ext cx="1225500" cy="1224300"/>
            </a:xfrm>
            <a:prstGeom prst="rtTriangle">
              <a:avLst/>
            </a:prstGeom>
            <a:gradFill>
              <a:gsLst>
                <a:gs pos="0">
                  <a:srgbClr val="40FFD7"/>
                </a:gs>
                <a:gs pos="56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26" name="Google Shape;226;p24"/>
            <p:cNvSpPr/>
            <p:nvPr/>
          </p:nvSpPr>
          <p:spPr>
            <a:xfrm rot="-5400000">
              <a:off x="7607393" y="3654559"/>
              <a:ext cx="1225500" cy="1224300"/>
            </a:xfrm>
            <a:prstGeom prst="rtTriangle">
              <a:avLst/>
            </a:prstGeom>
            <a:gradFill>
              <a:gsLst>
                <a:gs pos="0">
                  <a:srgbClr val="40FFD7"/>
                </a:gs>
                <a:gs pos="91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grpSp>
        <p:nvGrpSpPr>
          <p:cNvPr id="227" name="Google Shape;227;p24"/>
          <p:cNvGrpSpPr/>
          <p:nvPr/>
        </p:nvGrpSpPr>
        <p:grpSpPr>
          <a:xfrm>
            <a:off x="8242609" y="4269213"/>
            <a:ext cx="901786" cy="874515"/>
            <a:chOff x="7607993" y="3653959"/>
            <a:chExt cx="1536000" cy="1489550"/>
          </a:xfrm>
        </p:grpSpPr>
        <p:sp>
          <p:nvSpPr>
            <p:cNvPr id="228" name="Google Shape;228;p24"/>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29" name="Google Shape;229;p24"/>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230" name="Google Shape;230;p24"/>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5"/>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2802750" y="802500"/>
            <a:ext cx="3538500" cy="3538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The Team</a:t>
            </a:r>
            <a:endParaRPr/>
          </a:p>
        </p:txBody>
      </p:sp>
      <p:sp>
        <p:nvSpPr>
          <p:cNvPr id="65" name="Google Shape;65;p14"/>
          <p:cNvSpPr txBox="1"/>
          <p:nvPr/>
        </p:nvSpPr>
        <p:spPr>
          <a:xfrm>
            <a:off x="0" y="1103075"/>
            <a:ext cx="3071700" cy="353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233A44"/>
              </a:solidFill>
            </a:endParaRPr>
          </a:p>
          <a:p>
            <a:pPr indent="0" lvl="0" marL="0" rtl="0" algn="l">
              <a:spcBef>
                <a:spcPts val="0"/>
              </a:spcBef>
              <a:spcAft>
                <a:spcPts val="0"/>
              </a:spcAft>
              <a:buNone/>
            </a:pPr>
            <a:r>
              <a:t/>
            </a:r>
            <a:endParaRPr sz="1800">
              <a:solidFill>
                <a:srgbClr val="233A44"/>
              </a:solidFill>
            </a:endParaRPr>
          </a:p>
          <a:p>
            <a:pPr indent="0" lvl="0" marL="0" rtl="0" algn="l">
              <a:spcBef>
                <a:spcPts val="0"/>
              </a:spcBef>
              <a:spcAft>
                <a:spcPts val="0"/>
              </a:spcAft>
              <a:buNone/>
            </a:pPr>
            <a:r>
              <a:t/>
            </a:r>
            <a:endParaRPr sz="1800">
              <a:solidFill>
                <a:srgbClr val="233A44"/>
              </a:solidFill>
            </a:endParaRPr>
          </a:p>
          <a:p>
            <a:pPr indent="0" lvl="0" marL="0" rtl="0" algn="l">
              <a:spcBef>
                <a:spcPts val="0"/>
              </a:spcBef>
              <a:spcAft>
                <a:spcPts val="0"/>
              </a:spcAft>
              <a:buNone/>
            </a:pPr>
            <a:r>
              <a:t/>
            </a:r>
            <a:endParaRPr sz="1800">
              <a:solidFill>
                <a:srgbClr val="233A44"/>
              </a:solidFill>
            </a:endParaRPr>
          </a:p>
          <a:p>
            <a:pPr indent="0" lvl="0" marL="0" rtl="0" algn="l">
              <a:spcBef>
                <a:spcPts val="0"/>
              </a:spcBef>
              <a:spcAft>
                <a:spcPts val="0"/>
              </a:spcAft>
              <a:buNone/>
            </a:pPr>
            <a:r>
              <a:t/>
            </a:r>
            <a:endParaRPr sz="1800">
              <a:solidFill>
                <a:srgbClr val="233A44"/>
              </a:solidFill>
            </a:endParaRPr>
          </a:p>
          <a:p>
            <a:pPr indent="0" lvl="0" marL="0" rtl="0" algn="l">
              <a:spcBef>
                <a:spcPts val="0"/>
              </a:spcBef>
              <a:spcAft>
                <a:spcPts val="0"/>
              </a:spcAft>
              <a:buNone/>
            </a:pPr>
            <a:r>
              <a:t/>
            </a:r>
            <a:endParaRPr sz="1800">
              <a:solidFill>
                <a:srgbClr val="233A44"/>
              </a:solidFill>
            </a:endParaRPr>
          </a:p>
          <a:p>
            <a:pPr indent="0" lvl="0" marL="0" rtl="0" algn="l">
              <a:spcBef>
                <a:spcPts val="0"/>
              </a:spcBef>
              <a:spcAft>
                <a:spcPts val="0"/>
              </a:spcAft>
              <a:buNone/>
            </a:pPr>
            <a:r>
              <a:t/>
            </a:r>
            <a:endParaRPr sz="1800">
              <a:solidFill>
                <a:srgbClr val="233A44"/>
              </a:solidFill>
            </a:endParaRPr>
          </a:p>
          <a:p>
            <a:pPr indent="0" lvl="0" marL="0" rtl="0" algn="ctr">
              <a:spcBef>
                <a:spcPts val="0"/>
              </a:spcBef>
              <a:spcAft>
                <a:spcPts val="0"/>
              </a:spcAft>
              <a:buNone/>
            </a:pPr>
            <a:r>
              <a:rPr b="1" lang="en" sz="1800">
                <a:solidFill>
                  <a:srgbClr val="FFFFFF"/>
                </a:solidFill>
                <a:highlight>
                  <a:srgbClr val="26C1A1"/>
                </a:highlight>
                <a:latin typeface="Amatic SC"/>
                <a:ea typeface="Amatic SC"/>
                <a:cs typeface="Amatic SC"/>
                <a:sym typeface="Amatic SC"/>
              </a:rPr>
              <a:t> </a:t>
            </a:r>
            <a:r>
              <a:rPr b="1" lang="en" sz="1800">
                <a:solidFill>
                  <a:srgbClr val="FFFFFF"/>
                </a:solidFill>
                <a:highlight>
                  <a:srgbClr val="26C1A1"/>
                </a:highlight>
                <a:latin typeface="Amatic SC"/>
                <a:ea typeface="Amatic SC"/>
                <a:cs typeface="Amatic SC"/>
                <a:sym typeface="Amatic SC"/>
              </a:rPr>
              <a:t>Adnan Patel</a:t>
            </a:r>
            <a:endParaRPr b="1" sz="1800">
              <a:solidFill>
                <a:srgbClr val="FFFFFF"/>
              </a:solidFill>
              <a:highlight>
                <a:srgbClr val="26C1A1"/>
              </a:highlight>
              <a:latin typeface="Amatic SC"/>
              <a:ea typeface="Amatic SC"/>
              <a:cs typeface="Amatic SC"/>
              <a:sym typeface="Amatic SC"/>
            </a:endParaRPr>
          </a:p>
          <a:p>
            <a:pPr indent="0" lvl="0" marL="0" rtl="0" algn="ctr">
              <a:spcBef>
                <a:spcPts val="0"/>
              </a:spcBef>
              <a:spcAft>
                <a:spcPts val="0"/>
              </a:spcAft>
              <a:buClr>
                <a:srgbClr val="FFFFFF"/>
              </a:buClr>
              <a:buSzPts val="1100"/>
              <a:buFont typeface="Arial"/>
              <a:buNone/>
            </a:pPr>
            <a:r>
              <a:t/>
            </a:r>
            <a:endParaRPr b="1" sz="1800">
              <a:solidFill>
                <a:srgbClr val="FFFFFF"/>
              </a:solidFill>
              <a:latin typeface="Amatic SC"/>
              <a:ea typeface="Amatic SC"/>
              <a:cs typeface="Amatic SC"/>
              <a:sym typeface="Amatic SC"/>
            </a:endParaRPr>
          </a:p>
          <a:p>
            <a:pPr indent="0" lvl="0" marL="0" rtl="0" algn="ctr">
              <a:spcBef>
                <a:spcPts val="0"/>
              </a:spcBef>
              <a:spcAft>
                <a:spcPts val="0"/>
              </a:spcAft>
              <a:buClr>
                <a:srgbClr val="FFFFFF"/>
              </a:buClr>
              <a:buSzPts val="1100"/>
              <a:buFont typeface="Arial"/>
              <a:buNone/>
            </a:pPr>
            <a:r>
              <a:rPr b="1" lang="en" sz="1800">
                <a:solidFill>
                  <a:srgbClr val="233A44"/>
                </a:solidFill>
                <a:latin typeface="Amatic SC"/>
                <a:ea typeface="Amatic SC"/>
                <a:cs typeface="Amatic SC"/>
                <a:sym typeface="Amatic SC"/>
              </a:rPr>
              <a:t>M.S. Electrical Engineering</a:t>
            </a:r>
            <a:endParaRPr b="1" sz="1800">
              <a:solidFill>
                <a:srgbClr val="233A44"/>
              </a:solidFill>
              <a:latin typeface="Amatic SC"/>
              <a:ea typeface="Amatic SC"/>
              <a:cs typeface="Amatic SC"/>
              <a:sym typeface="Amatic SC"/>
            </a:endParaRPr>
          </a:p>
          <a:p>
            <a:pPr indent="0" lvl="0" marL="0" rtl="0" algn="ctr">
              <a:spcBef>
                <a:spcPts val="0"/>
              </a:spcBef>
              <a:spcAft>
                <a:spcPts val="0"/>
              </a:spcAft>
              <a:buClr>
                <a:srgbClr val="FFFFFF"/>
              </a:buClr>
              <a:buSzPts val="1100"/>
              <a:buFont typeface="Arial"/>
              <a:buNone/>
            </a:pPr>
            <a:r>
              <a:rPr b="1" lang="en" sz="1800">
                <a:solidFill>
                  <a:srgbClr val="233A44"/>
                </a:solidFill>
                <a:latin typeface="Amatic SC"/>
                <a:ea typeface="Amatic SC"/>
                <a:cs typeface="Amatic SC"/>
                <a:sym typeface="Amatic SC"/>
              </a:rPr>
              <a:t>Focus  in VLSI construct and circuit building.</a:t>
            </a:r>
            <a:endParaRPr b="1" sz="1800">
              <a:solidFill>
                <a:srgbClr val="233A44"/>
              </a:solidFill>
              <a:latin typeface="Amatic SC"/>
              <a:ea typeface="Amatic SC"/>
              <a:cs typeface="Amatic SC"/>
              <a:sym typeface="Amatic SC"/>
            </a:endParaRPr>
          </a:p>
          <a:p>
            <a:pPr indent="0" lvl="0" marL="0" rtl="0" algn="l">
              <a:spcBef>
                <a:spcPts val="1000"/>
              </a:spcBef>
              <a:spcAft>
                <a:spcPts val="0"/>
              </a:spcAft>
              <a:buNone/>
            </a:pPr>
            <a:r>
              <a:t/>
            </a:r>
            <a:endParaRPr sz="2400">
              <a:solidFill>
                <a:srgbClr val="233A44"/>
              </a:solidFill>
              <a:latin typeface="Times New Roman"/>
              <a:ea typeface="Times New Roman"/>
              <a:cs typeface="Times New Roman"/>
              <a:sym typeface="Times New Roman"/>
            </a:endParaRPr>
          </a:p>
        </p:txBody>
      </p:sp>
      <p:sp>
        <p:nvSpPr>
          <p:cNvPr id="66" name="Google Shape;66;p14"/>
          <p:cNvSpPr txBox="1"/>
          <p:nvPr/>
        </p:nvSpPr>
        <p:spPr>
          <a:xfrm>
            <a:off x="5590388" y="961800"/>
            <a:ext cx="4226700" cy="353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1800">
              <a:solidFill>
                <a:srgbClr val="FFFFFF"/>
              </a:solidFill>
              <a:latin typeface="Amatic SC"/>
              <a:ea typeface="Amatic SC"/>
              <a:cs typeface="Amatic SC"/>
              <a:sym typeface="Amatic SC"/>
            </a:endParaRPr>
          </a:p>
          <a:p>
            <a:pPr indent="0" lvl="0" marL="0" rtl="0" algn="ctr">
              <a:spcBef>
                <a:spcPts val="0"/>
              </a:spcBef>
              <a:spcAft>
                <a:spcPts val="0"/>
              </a:spcAft>
              <a:buNone/>
            </a:pPr>
            <a:r>
              <a:t/>
            </a:r>
            <a:endParaRPr b="1" sz="1800">
              <a:solidFill>
                <a:srgbClr val="FFFFFF"/>
              </a:solidFill>
              <a:latin typeface="Amatic SC"/>
              <a:ea typeface="Amatic SC"/>
              <a:cs typeface="Amatic SC"/>
              <a:sym typeface="Amatic SC"/>
            </a:endParaRPr>
          </a:p>
          <a:p>
            <a:pPr indent="0" lvl="0" marL="0" rtl="0" algn="ctr">
              <a:spcBef>
                <a:spcPts val="0"/>
              </a:spcBef>
              <a:spcAft>
                <a:spcPts val="0"/>
              </a:spcAft>
              <a:buNone/>
            </a:pPr>
            <a:r>
              <a:t/>
            </a:r>
            <a:endParaRPr b="1" sz="1800">
              <a:solidFill>
                <a:srgbClr val="FFFFFF"/>
              </a:solidFill>
              <a:latin typeface="Amatic SC"/>
              <a:ea typeface="Amatic SC"/>
              <a:cs typeface="Amatic SC"/>
              <a:sym typeface="Amatic SC"/>
            </a:endParaRPr>
          </a:p>
          <a:p>
            <a:pPr indent="0" lvl="0" marL="0" rtl="0" algn="ctr">
              <a:spcBef>
                <a:spcPts val="0"/>
              </a:spcBef>
              <a:spcAft>
                <a:spcPts val="0"/>
              </a:spcAft>
              <a:buNone/>
            </a:pPr>
            <a:r>
              <a:t/>
            </a:r>
            <a:endParaRPr b="1" sz="1800">
              <a:solidFill>
                <a:srgbClr val="FFFFFF"/>
              </a:solidFill>
              <a:latin typeface="Amatic SC"/>
              <a:ea typeface="Amatic SC"/>
              <a:cs typeface="Amatic SC"/>
              <a:sym typeface="Amatic SC"/>
            </a:endParaRPr>
          </a:p>
          <a:p>
            <a:pPr indent="0" lvl="0" marL="0" rtl="0" algn="ctr">
              <a:spcBef>
                <a:spcPts val="0"/>
              </a:spcBef>
              <a:spcAft>
                <a:spcPts val="0"/>
              </a:spcAft>
              <a:buNone/>
            </a:pPr>
            <a:r>
              <a:t/>
            </a:r>
            <a:endParaRPr b="1" sz="1800">
              <a:solidFill>
                <a:srgbClr val="FFFFFF"/>
              </a:solidFill>
              <a:latin typeface="Amatic SC"/>
              <a:ea typeface="Amatic SC"/>
              <a:cs typeface="Amatic SC"/>
              <a:sym typeface="Amatic SC"/>
            </a:endParaRPr>
          </a:p>
          <a:p>
            <a:pPr indent="0" lvl="0" marL="0" rtl="0" algn="ctr">
              <a:spcBef>
                <a:spcPts val="0"/>
              </a:spcBef>
              <a:spcAft>
                <a:spcPts val="0"/>
              </a:spcAft>
              <a:buNone/>
            </a:pPr>
            <a:r>
              <a:t/>
            </a:r>
            <a:endParaRPr b="1" sz="1800">
              <a:solidFill>
                <a:srgbClr val="FFFFFF"/>
              </a:solidFill>
              <a:latin typeface="Amatic SC"/>
              <a:ea typeface="Amatic SC"/>
              <a:cs typeface="Amatic SC"/>
              <a:sym typeface="Amatic SC"/>
            </a:endParaRPr>
          </a:p>
          <a:p>
            <a:pPr indent="0" lvl="0" marL="0" rtl="0" algn="ctr">
              <a:spcBef>
                <a:spcPts val="0"/>
              </a:spcBef>
              <a:spcAft>
                <a:spcPts val="0"/>
              </a:spcAft>
              <a:buNone/>
            </a:pPr>
            <a:r>
              <a:t/>
            </a:r>
            <a:endParaRPr b="1" sz="1800">
              <a:solidFill>
                <a:srgbClr val="FFFFFF"/>
              </a:solidFill>
              <a:latin typeface="Amatic SC"/>
              <a:ea typeface="Amatic SC"/>
              <a:cs typeface="Amatic SC"/>
              <a:sym typeface="Amatic SC"/>
            </a:endParaRPr>
          </a:p>
          <a:p>
            <a:pPr indent="0" lvl="0" marL="0" rtl="0" algn="ctr">
              <a:spcBef>
                <a:spcPts val="0"/>
              </a:spcBef>
              <a:spcAft>
                <a:spcPts val="0"/>
              </a:spcAft>
              <a:buNone/>
            </a:pPr>
            <a:r>
              <a:rPr b="1" lang="en" sz="1800">
                <a:solidFill>
                  <a:srgbClr val="FFFFFF"/>
                </a:solidFill>
                <a:highlight>
                  <a:srgbClr val="26C1A1"/>
                </a:highlight>
                <a:latin typeface="Amatic SC"/>
                <a:ea typeface="Amatic SC"/>
                <a:cs typeface="Amatic SC"/>
                <a:sym typeface="Amatic SC"/>
              </a:rPr>
              <a:t> </a:t>
            </a:r>
            <a:r>
              <a:rPr b="1" lang="en" sz="1800">
                <a:solidFill>
                  <a:srgbClr val="FFFFFF"/>
                </a:solidFill>
                <a:highlight>
                  <a:srgbClr val="26C1A1"/>
                </a:highlight>
                <a:latin typeface="Amatic SC"/>
                <a:ea typeface="Amatic SC"/>
                <a:cs typeface="Amatic SC"/>
                <a:sym typeface="Amatic SC"/>
              </a:rPr>
              <a:t>Abhilash Kashyap </a:t>
            </a:r>
            <a:endParaRPr b="1" sz="1800">
              <a:solidFill>
                <a:srgbClr val="FFFFFF"/>
              </a:solidFill>
              <a:highlight>
                <a:srgbClr val="26C1A1"/>
              </a:highlight>
              <a:latin typeface="Amatic SC"/>
              <a:ea typeface="Amatic SC"/>
              <a:cs typeface="Amatic SC"/>
              <a:sym typeface="Amatic SC"/>
            </a:endParaRPr>
          </a:p>
          <a:p>
            <a:pPr indent="0" lvl="0" marL="0" rtl="0" algn="ctr">
              <a:spcBef>
                <a:spcPts val="0"/>
              </a:spcBef>
              <a:spcAft>
                <a:spcPts val="0"/>
              </a:spcAft>
              <a:buNone/>
            </a:pPr>
            <a:r>
              <a:rPr b="1" lang="en" sz="1800">
                <a:solidFill>
                  <a:srgbClr val="FFFFFF"/>
                </a:solidFill>
                <a:highlight>
                  <a:srgbClr val="26C1A1"/>
                </a:highlight>
                <a:latin typeface="Amatic SC"/>
                <a:ea typeface="Amatic SC"/>
                <a:cs typeface="Amatic SC"/>
                <a:sym typeface="Amatic SC"/>
              </a:rPr>
              <a:t>Balasubramanyam</a:t>
            </a:r>
            <a:endParaRPr b="1" sz="1800">
              <a:solidFill>
                <a:srgbClr val="FFFFFF"/>
              </a:solidFill>
              <a:highlight>
                <a:srgbClr val="26C1A1"/>
              </a:highlight>
              <a:latin typeface="Amatic SC"/>
              <a:ea typeface="Amatic SC"/>
              <a:cs typeface="Amatic SC"/>
              <a:sym typeface="Amatic SC"/>
            </a:endParaRPr>
          </a:p>
          <a:p>
            <a:pPr indent="0" lvl="0" marL="0" rtl="0" algn="ctr">
              <a:spcBef>
                <a:spcPts val="0"/>
              </a:spcBef>
              <a:spcAft>
                <a:spcPts val="0"/>
              </a:spcAft>
              <a:buNone/>
            </a:pPr>
            <a:r>
              <a:t/>
            </a:r>
            <a:endParaRPr b="1" sz="1800">
              <a:solidFill>
                <a:srgbClr val="FFFFFF"/>
              </a:solidFill>
              <a:latin typeface="Amatic SC"/>
              <a:ea typeface="Amatic SC"/>
              <a:cs typeface="Amatic SC"/>
              <a:sym typeface="Amatic SC"/>
            </a:endParaRPr>
          </a:p>
          <a:p>
            <a:pPr indent="0" lvl="0" marL="0" rtl="0" algn="ctr">
              <a:spcBef>
                <a:spcPts val="0"/>
              </a:spcBef>
              <a:spcAft>
                <a:spcPts val="0"/>
              </a:spcAft>
              <a:buNone/>
            </a:pPr>
            <a:r>
              <a:rPr b="1" lang="en" sz="1800">
                <a:solidFill>
                  <a:srgbClr val="233A44"/>
                </a:solidFill>
                <a:latin typeface="Amatic SC"/>
                <a:ea typeface="Amatic SC"/>
                <a:cs typeface="Amatic SC"/>
                <a:sym typeface="Amatic SC"/>
              </a:rPr>
              <a:t>Master of Engineering </a:t>
            </a:r>
            <a:endParaRPr b="1" sz="1800">
              <a:solidFill>
                <a:srgbClr val="233A44"/>
              </a:solidFill>
              <a:latin typeface="Amatic SC"/>
              <a:ea typeface="Amatic SC"/>
              <a:cs typeface="Amatic SC"/>
              <a:sym typeface="Amatic SC"/>
            </a:endParaRPr>
          </a:p>
          <a:p>
            <a:pPr indent="0" lvl="0" marL="0" rtl="0" algn="ctr">
              <a:spcBef>
                <a:spcPts val="0"/>
              </a:spcBef>
              <a:spcAft>
                <a:spcPts val="0"/>
              </a:spcAft>
              <a:buNone/>
            </a:pPr>
            <a:r>
              <a:rPr b="1" lang="en" sz="1800">
                <a:solidFill>
                  <a:srgbClr val="233A44"/>
                </a:solidFill>
                <a:latin typeface="Amatic SC"/>
                <a:ea typeface="Amatic SC"/>
                <a:cs typeface="Amatic SC"/>
                <a:sym typeface="Amatic SC"/>
              </a:rPr>
              <a:t>in Artificial Intelligence for </a:t>
            </a:r>
            <a:endParaRPr b="1" sz="1800">
              <a:solidFill>
                <a:srgbClr val="233A44"/>
              </a:solidFill>
              <a:latin typeface="Amatic SC"/>
              <a:ea typeface="Amatic SC"/>
              <a:cs typeface="Amatic SC"/>
              <a:sym typeface="Amatic SC"/>
            </a:endParaRPr>
          </a:p>
          <a:p>
            <a:pPr indent="0" lvl="0" marL="0" rtl="0" algn="ctr">
              <a:spcBef>
                <a:spcPts val="0"/>
              </a:spcBef>
              <a:spcAft>
                <a:spcPts val="0"/>
              </a:spcAft>
              <a:buNone/>
            </a:pPr>
            <a:r>
              <a:rPr b="1" lang="en" sz="1800">
                <a:solidFill>
                  <a:srgbClr val="233A44"/>
                </a:solidFill>
                <a:latin typeface="Amatic SC"/>
                <a:ea typeface="Amatic SC"/>
                <a:cs typeface="Amatic SC"/>
                <a:sym typeface="Amatic SC"/>
              </a:rPr>
              <a:t>Computer Vision and Control</a:t>
            </a:r>
            <a:endParaRPr b="1" sz="1800">
              <a:solidFill>
                <a:srgbClr val="233A44"/>
              </a:solidFill>
              <a:latin typeface="Amatic SC"/>
              <a:ea typeface="Amatic SC"/>
              <a:cs typeface="Amatic SC"/>
              <a:sym typeface="Amatic SC"/>
            </a:endParaRPr>
          </a:p>
        </p:txBody>
      </p:sp>
      <p:pic>
        <p:nvPicPr>
          <p:cNvPr id="67" name="Google Shape;67;p14"/>
          <p:cNvPicPr preferRelativeResize="0"/>
          <p:nvPr/>
        </p:nvPicPr>
        <p:blipFill>
          <a:blip r:embed="rId3">
            <a:alphaModFix/>
          </a:blip>
          <a:stretch>
            <a:fillRect/>
          </a:stretch>
        </p:blipFill>
        <p:spPr>
          <a:xfrm>
            <a:off x="332246" y="1328825"/>
            <a:ext cx="2201068" cy="1650801"/>
          </a:xfrm>
          <a:prstGeom prst="rect">
            <a:avLst/>
          </a:prstGeom>
          <a:noFill/>
          <a:ln>
            <a:noFill/>
          </a:ln>
        </p:spPr>
      </p:pic>
      <p:pic>
        <p:nvPicPr>
          <p:cNvPr id="68" name="Google Shape;68;p14"/>
          <p:cNvPicPr preferRelativeResize="0"/>
          <p:nvPr/>
        </p:nvPicPr>
        <p:blipFill>
          <a:blip r:embed="rId4">
            <a:alphaModFix/>
          </a:blip>
          <a:stretch>
            <a:fillRect/>
          </a:stretch>
        </p:blipFill>
        <p:spPr>
          <a:xfrm>
            <a:off x="6901048" y="1103078"/>
            <a:ext cx="1605375" cy="17116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p:nvPr/>
        </p:nvSpPr>
        <p:spPr>
          <a:xfrm>
            <a:off x="197625" y="447975"/>
            <a:ext cx="1752408"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74" name="Google Shape;74;p1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a:p>
        </p:txBody>
      </p:sp>
      <p:sp>
        <p:nvSpPr>
          <p:cNvPr id="75" name="Google Shape;75;p1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27977" lvl="0" marL="457200" rtl="0" algn="l">
              <a:lnSpc>
                <a:spcPct val="95000"/>
              </a:lnSpc>
              <a:spcBef>
                <a:spcPts val="0"/>
              </a:spcBef>
              <a:spcAft>
                <a:spcPts val="0"/>
              </a:spcAft>
              <a:buSzPts val="1565"/>
              <a:buChar char="●"/>
            </a:pPr>
            <a:r>
              <a:rPr lang="en" sz="1565"/>
              <a:t>Harness underutilized energy from everyday surroundings to create a substantial impact on Smart Energy grids in Smart Cities or Smart Ecosystems by combining numerous small energy harvesting efforts.</a:t>
            </a:r>
            <a:endParaRPr sz="1565"/>
          </a:p>
          <a:p>
            <a:pPr indent="-327977" lvl="0" marL="457200" rtl="0" algn="l">
              <a:lnSpc>
                <a:spcPct val="95000"/>
              </a:lnSpc>
              <a:spcBef>
                <a:spcPts val="0"/>
              </a:spcBef>
              <a:spcAft>
                <a:spcPts val="0"/>
              </a:spcAft>
              <a:buSzPts val="1565"/>
              <a:buChar char="●"/>
            </a:pPr>
            <a:r>
              <a:rPr lang="en" sz="1565"/>
              <a:t>In its alpha stage, the project focuses on solidifying the core concept of energy harvesting through unconventional means, emphasizing a minimalist and robust foundation.</a:t>
            </a:r>
            <a:endParaRPr sz="1565"/>
          </a:p>
          <a:p>
            <a:pPr indent="-327977" lvl="0" marL="457200" rtl="0" algn="l">
              <a:lnSpc>
                <a:spcPct val="95000"/>
              </a:lnSpc>
              <a:spcBef>
                <a:spcPts val="0"/>
              </a:spcBef>
              <a:spcAft>
                <a:spcPts val="0"/>
              </a:spcAft>
              <a:buSzPts val="1565"/>
              <a:buChar char="●"/>
            </a:pPr>
            <a:r>
              <a:rPr lang="en" sz="1565"/>
              <a:t>Demonstrate the concept by converting harvested energy to power a lighting system or charge electronic devices, showcasing practical applications of the harvested energy.</a:t>
            </a:r>
            <a:endParaRPr sz="1565"/>
          </a:p>
          <a:p>
            <a:pPr indent="-327977" lvl="0" marL="457200" rtl="0" algn="l">
              <a:lnSpc>
                <a:spcPct val="95000"/>
              </a:lnSpc>
              <a:spcBef>
                <a:spcPts val="0"/>
              </a:spcBef>
              <a:spcAft>
                <a:spcPts val="0"/>
              </a:spcAft>
              <a:buSzPts val="1565"/>
              <a:buChar char="●"/>
            </a:pPr>
            <a:r>
              <a:rPr lang="en" sz="1565"/>
              <a:t>Contribute significantly to a Smart Energy grid, integrating multiple small-scale energy harvesting modules into a larger, efficient, and sustainable energy network.</a:t>
            </a:r>
            <a:endParaRPr sz="1565"/>
          </a:p>
        </p:txBody>
      </p:sp>
      <p:grpSp>
        <p:nvGrpSpPr>
          <p:cNvPr id="76" name="Google Shape;76;p15"/>
          <p:cNvGrpSpPr/>
          <p:nvPr/>
        </p:nvGrpSpPr>
        <p:grpSpPr>
          <a:xfrm>
            <a:off x="8242609" y="4269213"/>
            <a:ext cx="901786" cy="874515"/>
            <a:chOff x="7607993" y="3653959"/>
            <a:chExt cx="1536000" cy="1489550"/>
          </a:xfrm>
        </p:grpSpPr>
        <p:sp>
          <p:nvSpPr>
            <p:cNvPr id="77" name="Google Shape;77;p15"/>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78" name="Google Shape;78;p15"/>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79" name="Google Shape;79;p15"/>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p:nvPr/>
        </p:nvSpPr>
        <p:spPr>
          <a:xfrm>
            <a:off x="197625" y="447975"/>
            <a:ext cx="3971106"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85" name="Google Shape;85;p16"/>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Technical Specifications</a:t>
            </a:r>
            <a:endParaRPr/>
          </a:p>
        </p:txBody>
      </p:sp>
      <p:pic>
        <p:nvPicPr>
          <p:cNvPr id="86" name="Google Shape;86;p16"/>
          <p:cNvPicPr preferRelativeResize="0"/>
          <p:nvPr/>
        </p:nvPicPr>
        <p:blipFill>
          <a:blip r:embed="rId3">
            <a:alphaModFix/>
          </a:blip>
          <a:stretch>
            <a:fillRect/>
          </a:stretch>
        </p:blipFill>
        <p:spPr>
          <a:xfrm>
            <a:off x="1235450" y="1367151"/>
            <a:ext cx="6103325" cy="2974901"/>
          </a:xfrm>
          <a:prstGeom prst="rect">
            <a:avLst/>
          </a:prstGeom>
          <a:noFill/>
          <a:ln>
            <a:noFill/>
          </a:ln>
        </p:spPr>
      </p:pic>
      <p:grpSp>
        <p:nvGrpSpPr>
          <p:cNvPr id="87" name="Google Shape;87;p16"/>
          <p:cNvGrpSpPr/>
          <p:nvPr/>
        </p:nvGrpSpPr>
        <p:grpSpPr>
          <a:xfrm>
            <a:off x="8242609" y="4269213"/>
            <a:ext cx="901786" cy="874515"/>
            <a:chOff x="7607993" y="3653959"/>
            <a:chExt cx="1536000" cy="1489550"/>
          </a:xfrm>
        </p:grpSpPr>
        <p:sp>
          <p:nvSpPr>
            <p:cNvPr id="88" name="Google Shape;88;p16"/>
            <p:cNvSpPr/>
            <p:nvPr/>
          </p:nvSpPr>
          <p:spPr>
            <a:xfrm rot="-5400000">
              <a:off x="7919093" y="3918609"/>
              <a:ext cx="1225500" cy="1224300"/>
            </a:xfrm>
            <a:prstGeom prst="rtTriangle">
              <a:avLst/>
            </a:prstGeom>
            <a:gradFill>
              <a:gsLst>
                <a:gs pos="0">
                  <a:srgbClr val="40FFD7"/>
                </a:gs>
                <a:gs pos="100000">
                  <a:srgbClr val="07B691"/>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89" name="Google Shape;89;p16"/>
            <p:cNvSpPr/>
            <p:nvPr/>
          </p:nvSpPr>
          <p:spPr>
            <a:xfrm rot="-5400000">
              <a:off x="7787068" y="3786584"/>
              <a:ext cx="1225500" cy="1224300"/>
            </a:xfrm>
            <a:prstGeom prst="rtTriangle">
              <a:avLst/>
            </a:prstGeom>
            <a:gradFill>
              <a:gsLst>
                <a:gs pos="0">
                  <a:srgbClr val="40FFD7"/>
                </a:gs>
                <a:gs pos="56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0" name="Google Shape;90;p16"/>
            <p:cNvSpPr/>
            <p:nvPr/>
          </p:nvSpPr>
          <p:spPr>
            <a:xfrm rot="-5400000">
              <a:off x="7607393" y="3654559"/>
              <a:ext cx="1225500" cy="1224300"/>
            </a:xfrm>
            <a:prstGeom prst="rtTriangle">
              <a:avLst/>
            </a:prstGeom>
            <a:gradFill>
              <a:gsLst>
                <a:gs pos="0">
                  <a:srgbClr val="40FFD7"/>
                </a:gs>
                <a:gs pos="91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grpSp>
        <p:nvGrpSpPr>
          <p:cNvPr id="91" name="Google Shape;91;p16"/>
          <p:cNvGrpSpPr/>
          <p:nvPr/>
        </p:nvGrpSpPr>
        <p:grpSpPr>
          <a:xfrm>
            <a:off x="8242609" y="4269213"/>
            <a:ext cx="901786" cy="874515"/>
            <a:chOff x="7607993" y="3653959"/>
            <a:chExt cx="1536000" cy="1489550"/>
          </a:xfrm>
        </p:grpSpPr>
        <p:sp>
          <p:nvSpPr>
            <p:cNvPr id="92" name="Google Shape;92;p16"/>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3" name="Google Shape;93;p16"/>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94" name="Google Shape;94;p16"/>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7"/>
          <p:cNvSpPr/>
          <p:nvPr/>
        </p:nvSpPr>
        <p:spPr>
          <a:xfrm>
            <a:off x="197625" y="447975"/>
            <a:ext cx="3297024"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00" name="Google Shape;100;p17"/>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Hardware Description</a:t>
            </a:r>
            <a:endParaRPr/>
          </a:p>
        </p:txBody>
      </p:sp>
      <p:pic>
        <p:nvPicPr>
          <p:cNvPr id="101" name="Google Shape;101;p17"/>
          <p:cNvPicPr preferRelativeResize="0"/>
          <p:nvPr/>
        </p:nvPicPr>
        <p:blipFill>
          <a:blip r:embed="rId3">
            <a:alphaModFix/>
          </a:blip>
          <a:stretch>
            <a:fillRect/>
          </a:stretch>
        </p:blipFill>
        <p:spPr>
          <a:xfrm>
            <a:off x="465525" y="1144018"/>
            <a:ext cx="1694925" cy="1656225"/>
          </a:xfrm>
          <a:prstGeom prst="rect">
            <a:avLst/>
          </a:prstGeom>
          <a:noFill/>
          <a:ln>
            <a:noFill/>
          </a:ln>
        </p:spPr>
      </p:pic>
      <p:pic>
        <p:nvPicPr>
          <p:cNvPr id="102" name="Google Shape;102;p17"/>
          <p:cNvPicPr preferRelativeResize="0"/>
          <p:nvPr/>
        </p:nvPicPr>
        <p:blipFill>
          <a:blip r:embed="rId4">
            <a:alphaModFix/>
          </a:blip>
          <a:stretch>
            <a:fillRect/>
          </a:stretch>
        </p:blipFill>
        <p:spPr>
          <a:xfrm>
            <a:off x="3647337" y="1475128"/>
            <a:ext cx="1325101" cy="1325101"/>
          </a:xfrm>
          <a:prstGeom prst="rect">
            <a:avLst/>
          </a:prstGeom>
          <a:noFill/>
          <a:ln>
            <a:noFill/>
          </a:ln>
        </p:spPr>
      </p:pic>
      <p:pic>
        <p:nvPicPr>
          <p:cNvPr id="103" name="Google Shape;103;p17"/>
          <p:cNvPicPr preferRelativeResize="0"/>
          <p:nvPr/>
        </p:nvPicPr>
        <p:blipFill>
          <a:blip r:embed="rId5">
            <a:alphaModFix/>
          </a:blip>
          <a:stretch>
            <a:fillRect/>
          </a:stretch>
        </p:blipFill>
        <p:spPr>
          <a:xfrm>
            <a:off x="2426145" y="3148170"/>
            <a:ext cx="1221175" cy="1221175"/>
          </a:xfrm>
          <a:prstGeom prst="rect">
            <a:avLst/>
          </a:prstGeom>
          <a:noFill/>
          <a:ln>
            <a:noFill/>
          </a:ln>
        </p:spPr>
      </p:pic>
      <p:pic>
        <p:nvPicPr>
          <p:cNvPr id="104" name="Google Shape;104;p17"/>
          <p:cNvPicPr preferRelativeResize="0"/>
          <p:nvPr/>
        </p:nvPicPr>
        <p:blipFill>
          <a:blip r:embed="rId6">
            <a:alphaModFix/>
          </a:blip>
          <a:stretch>
            <a:fillRect/>
          </a:stretch>
        </p:blipFill>
        <p:spPr>
          <a:xfrm>
            <a:off x="6363950" y="1407887"/>
            <a:ext cx="1325124" cy="1325124"/>
          </a:xfrm>
          <a:prstGeom prst="rect">
            <a:avLst/>
          </a:prstGeom>
          <a:noFill/>
          <a:ln>
            <a:noFill/>
          </a:ln>
        </p:spPr>
      </p:pic>
      <p:pic>
        <p:nvPicPr>
          <p:cNvPr id="105" name="Google Shape;105;p17"/>
          <p:cNvPicPr preferRelativeResize="0"/>
          <p:nvPr/>
        </p:nvPicPr>
        <p:blipFill>
          <a:blip r:embed="rId7">
            <a:alphaModFix/>
          </a:blip>
          <a:stretch>
            <a:fillRect/>
          </a:stretch>
        </p:blipFill>
        <p:spPr>
          <a:xfrm>
            <a:off x="5394125" y="3181474"/>
            <a:ext cx="1325125" cy="1128826"/>
          </a:xfrm>
          <a:prstGeom prst="rect">
            <a:avLst/>
          </a:prstGeom>
          <a:noFill/>
          <a:ln>
            <a:noFill/>
          </a:ln>
        </p:spPr>
      </p:pic>
      <p:grpSp>
        <p:nvGrpSpPr>
          <p:cNvPr id="106" name="Google Shape;106;p17"/>
          <p:cNvGrpSpPr/>
          <p:nvPr/>
        </p:nvGrpSpPr>
        <p:grpSpPr>
          <a:xfrm>
            <a:off x="8242609" y="4269213"/>
            <a:ext cx="901786" cy="874515"/>
            <a:chOff x="7607993" y="3653959"/>
            <a:chExt cx="1536000" cy="1489550"/>
          </a:xfrm>
        </p:grpSpPr>
        <p:sp>
          <p:nvSpPr>
            <p:cNvPr id="107" name="Google Shape;107;p17"/>
            <p:cNvSpPr/>
            <p:nvPr/>
          </p:nvSpPr>
          <p:spPr>
            <a:xfrm rot="-5400000">
              <a:off x="7919093" y="3918609"/>
              <a:ext cx="1225500" cy="1224300"/>
            </a:xfrm>
            <a:prstGeom prst="rtTriangle">
              <a:avLst/>
            </a:prstGeom>
            <a:gradFill>
              <a:gsLst>
                <a:gs pos="0">
                  <a:srgbClr val="40FFD7"/>
                </a:gs>
                <a:gs pos="100000">
                  <a:srgbClr val="07B691"/>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08" name="Google Shape;108;p17"/>
            <p:cNvSpPr/>
            <p:nvPr/>
          </p:nvSpPr>
          <p:spPr>
            <a:xfrm rot="-5400000">
              <a:off x="7787068" y="3786584"/>
              <a:ext cx="1225500" cy="1224300"/>
            </a:xfrm>
            <a:prstGeom prst="rtTriangle">
              <a:avLst/>
            </a:prstGeom>
            <a:gradFill>
              <a:gsLst>
                <a:gs pos="0">
                  <a:srgbClr val="40FFD7"/>
                </a:gs>
                <a:gs pos="56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09" name="Google Shape;109;p17"/>
            <p:cNvSpPr/>
            <p:nvPr/>
          </p:nvSpPr>
          <p:spPr>
            <a:xfrm rot="-5400000">
              <a:off x="7607393" y="3654559"/>
              <a:ext cx="1225500" cy="1224300"/>
            </a:xfrm>
            <a:prstGeom prst="rtTriangle">
              <a:avLst/>
            </a:prstGeom>
            <a:gradFill>
              <a:gsLst>
                <a:gs pos="0">
                  <a:srgbClr val="40FFD7"/>
                </a:gs>
                <a:gs pos="91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grpSp>
        <p:nvGrpSpPr>
          <p:cNvPr id="110" name="Google Shape;110;p17"/>
          <p:cNvGrpSpPr/>
          <p:nvPr/>
        </p:nvGrpSpPr>
        <p:grpSpPr>
          <a:xfrm>
            <a:off x="8242609" y="4269213"/>
            <a:ext cx="901786" cy="874515"/>
            <a:chOff x="7607993" y="3653959"/>
            <a:chExt cx="1536000" cy="1489550"/>
          </a:xfrm>
        </p:grpSpPr>
        <p:sp>
          <p:nvSpPr>
            <p:cNvPr id="111" name="Google Shape;111;p17"/>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12" name="Google Shape;112;p17"/>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13" name="Google Shape;113;p17"/>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sp>
        <p:nvSpPr>
          <p:cNvPr id="114" name="Google Shape;114;p17"/>
          <p:cNvSpPr txBox="1"/>
          <p:nvPr/>
        </p:nvSpPr>
        <p:spPr>
          <a:xfrm>
            <a:off x="465488" y="2733000"/>
            <a:ext cx="1695000" cy="515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000">
                <a:solidFill>
                  <a:schemeClr val="accent1"/>
                </a:solidFill>
                <a:highlight>
                  <a:schemeClr val="lt1"/>
                </a:highlight>
                <a:latin typeface="Source Code Pro"/>
                <a:ea typeface="Source Code Pro"/>
                <a:cs typeface="Source Code Pro"/>
                <a:sym typeface="Source Code Pro"/>
              </a:rPr>
              <a:t>Generator- 24vdc 20 rpm gearhead motor</a:t>
            </a:r>
            <a:endParaRPr>
              <a:solidFill>
                <a:schemeClr val="accent1"/>
              </a:solidFill>
            </a:endParaRPr>
          </a:p>
        </p:txBody>
      </p:sp>
      <p:sp>
        <p:nvSpPr>
          <p:cNvPr id="115" name="Google Shape;115;p17"/>
          <p:cNvSpPr txBox="1"/>
          <p:nvPr/>
        </p:nvSpPr>
        <p:spPr>
          <a:xfrm>
            <a:off x="3724500" y="2821500"/>
            <a:ext cx="16950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000">
                <a:solidFill>
                  <a:schemeClr val="accent1"/>
                </a:solidFill>
                <a:highlight>
                  <a:schemeClr val="lt1"/>
                </a:highlight>
                <a:latin typeface="Source Code Pro"/>
                <a:ea typeface="Source Code Pro"/>
                <a:cs typeface="Source Code Pro"/>
                <a:sym typeface="Source Code Pro"/>
              </a:rPr>
              <a:t>MOSFET (IRL530)</a:t>
            </a:r>
            <a:endParaRPr sz="1000">
              <a:solidFill>
                <a:schemeClr val="accent1"/>
              </a:solidFill>
              <a:highlight>
                <a:schemeClr val="lt1"/>
              </a:highlight>
              <a:latin typeface="Source Code Pro"/>
              <a:ea typeface="Source Code Pro"/>
              <a:cs typeface="Source Code Pro"/>
              <a:sym typeface="Source Code Pro"/>
            </a:endParaRPr>
          </a:p>
        </p:txBody>
      </p:sp>
      <p:sp>
        <p:nvSpPr>
          <p:cNvPr id="116" name="Google Shape;116;p17"/>
          <p:cNvSpPr txBox="1"/>
          <p:nvPr/>
        </p:nvSpPr>
        <p:spPr>
          <a:xfrm>
            <a:off x="2166275" y="4369350"/>
            <a:ext cx="17409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000">
                <a:solidFill>
                  <a:schemeClr val="accent1"/>
                </a:solidFill>
                <a:highlight>
                  <a:schemeClr val="lt1"/>
                </a:highlight>
                <a:latin typeface="Source Code Pro"/>
                <a:ea typeface="Source Code Pro"/>
                <a:cs typeface="Source Code Pro"/>
                <a:sym typeface="Source Code Pro"/>
              </a:rPr>
              <a:t>Diode (1N5819)</a:t>
            </a:r>
            <a:endParaRPr sz="1000">
              <a:solidFill>
                <a:schemeClr val="accent1"/>
              </a:solidFill>
              <a:highlight>
                <a:schemeClr val="lt1"/>
              </a:highlight>
              <a:latin typeface="Source Code Pro"/>
              <a:ea typeface="Source Code Pro"/>
              <a:cs typeface="Source Code Pro"/>
              <a:sym typeface="Source Code Pro"/>
            </a:endParaRPr>
          </a:p>
        </p:txBody>
      </p:sp>
      <p:sp>
        <p:nvSpPr>
          <p:cNvPr id="117" name="Google Shape;117;p17"/>
          <p:cNvSpPr txBox="1"/>
          <p:nvPr/>
        </p:nvSpPr>
        <p:spPr>
          <a:xfrm>
            <a:off x="6289375" y="2821500"/>
            <a:ext cx="30000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000">
                <a:solidFill>
                  <a:srgbClr val="233A44"/>
                </a:solidFill>
                <a:highlight>
                  <a:schemeClr val="lt1"/>
                </a:highlight>
                <a:latin typeface="Source Code Pro"/>
                <a:ea typeface="Source Code Pro"/>
                <a:cs typeface="Source Code Pro"/>
                <a:sym typeface="Source Code Pro"/>
              </a:rPr>
              <a:t>Inductor (400uH)</a:t>
            </a:r>
            <a:endParaRPr sz="1000">
              <a:solidFill>
                <a:srgbClr val="233A44"/>
              </a:solidFill>
              <a:highlight>
                <a:schemeClr val="lt1"/>
              </a:highlight>
              <a:latin typeface="Source Code Pro"/>
              <a:ea typeface="Source Code Pro"/>
              <a:cs typeface="Source Code Pro"/>
              <a:sym typeface="Source Code Pro"/>
            </a:endParaRPr>
          </a:p>
        </p:txBody>
      </p:sp>
      <p:sp>
        <p:nvSpPr>
          <p:cNvPr id="118" name="Google Shape;118;p17"/>
          <p:cNvSpPr txBox="1"/>
          <p:nvPr/>
        </p:nvSpPr>
        <p:spPr>
          <a:xfrm>
            <a:off x="5064350" y="4331575"/>
            <a:ext cx="3000000" cy="33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000">
                <a:solidFill>
                  <a:schemeClr val="accent1"/>
                </a:solidFill>
                <a:highlight>
                  <a:schemeClr val="lt1"/>
                </a:highlight>
                <a:latin typeface="Source Code Pro"/>
                <a:ea typeface="Source Code Pro"/>
                <a:cs typeface="Source Code Pro"/>
                <a:sym typeface="Source Code Pro"/>
              </a:rPr>
              <a:t>Capacitor (1000uF)</a:t>
            </a:r>
            <a:endParaRPr sz="1000">
              <a:solidFill>
                <a:schemeClr val="accent1"/>
              </a:solidFill>
              <a:highlight>
                <a:schemeClr val="lt1"/>
              </a:highlight>
              <a:latin typeface="Source Code Pro"/>
              <a:ea typeface="Source Code Pro"/>
              <a:cs typeface="Source Code Pro"/>
              <a:sym typeface="Source Code P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8"/>
          <p:cNvSpPr/>
          <p:nvPr/>
        </p:nvSpPr>
        <p:spPr>
          <a:xfrm>
            <a:off x="197625" y="447975"/>
            <a:ext cx="3328128"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24" name="Google Shape;124;p18"/>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Software Description</a:t>
            </a:r>
            <a:endParaRPr/>
          </a:p>
        </p:txBody>
      </p:sp>
      <p:grpSp>
        <p:nvGrpSpPr>
          <p:cNvPr id="125" name="Google Shape;125;p18"/>
          <p:cNvGrpSpPr/>
          <p:nvPr/>
        </p:nvGrpSpPr>
        <p:grpSpPr>
          <a:xfrm>
            <a:off x="8242609" y="4269213"/>
            <a:ext cx="901786" cy="874515"/>
            <a:chOff x="7607993" y="3653959"/>
            <a:chExt cx="1536000" cy="1489550"/>
          </a:xfrm>
        </p:grpSpPr>
        <p:sp>
          <p:nvSpPr>
            <p:cNvPr id="126" name="Google Shape;126;p18"/>
            <p:cNvSpPr/>
            <p:nvPr/>
          </p:nvSpPr>
          <p:spPr>
            <a:xfrm rot="-5400000">
              <a:off x="7919093" y="3918609"/>
              <a:ext cx="1225500" cy="1224300"/>
            </a:xfrm>
            <a:prstGeom prst="rtTriangle">
              <a:avLst/>
            </a:prstGeom>
            <a:gradFill>
              <a:gsLst>
                <a:gs pos="0">
                  <a:srgbClr val="40FFD7"/>
                </a:gs>
                <a:gs pos="100000">
                  <a:srgbClr val="07B691"/>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27" name="Google Shape;127;p18"/>
            <p:cNvSpPr/>
            <p:nvPr/>
          </p:nvSpPr>
          <p:spPr>
            <a:xfrm rot="-5400000">
              <a:off x="7787068" y="3786584"/>
              <a:ext cx="1225500" cy="1224300"/>
            </a:xfrm>
            <a:prstGeom prst="rtTriangle">
              <a:avLst/>
            </a:prstGeom>
            <a:gradFill>
              <a:gsLst>
                <a:gs pos="0">
                  <a:srgbClr val="40FFD7"/>
                </a:gs>
                <a:gs pos="56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28" name="Google Shape;128;p18"/>
            <p:cNvSpPr/>
            <p:nvPr/>
          </p:nvSpPr>
          <p:spPr>
            <a:xfrm rot="-5400000">
              <a:off x="7607393" y="3654559"/>
              <a:ext cx="1225500" cy="1224300"/>
            </a:xfrm>
            <a:prstGeom prst="rtTriangle">
              <a:avLst/>
            </a:prstGeom>
            <a:gradFill>
              <a:gsLst>
                <a:gs pos="0">
                  <a:srgbClr val="40FFD7"/>
                </a:gs>
                <a:gs pos="91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grpSp>
        <p:nvGrpSpPr>
          <p:cNvPr id="129" name="Google Shape;129;p18"/>
          <p:cNvGrpSpPr/>
          <p:nvPr/>
        </p:nvGrpSpPr>
        <p:grpSpPr>
          <a:xfrm>
            <a:off x="8242609" y="4269213"/>
            <a:ext cx="901786" cy="874515"/>
            <a:chOff x="7607993" y="3653959"/>
            <a:chExt cx="1536000" cy="1489550"/>
          </a:xfrm>
        </p:grpSpPr>
        <p:sp>
          <p:nvSpPr>
            <p:cNvPr id="130" name="Google Shape;130;p18"/>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31" name="Google Shape;131;p18"/>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32" name="Google Shape;132;p18"/>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pic>
        <p:nvPicPr>
          <p:cNvPr id="133" name="Google Shape;133;p18"/>
          <p:cNvPicPr preferRelativeResize="0"/>
          <p:nvPr/>
        </p:nvPicPr>
        <p:blipFill>
          <a:blip r:embed="rId3">
            <a:alphaModFix/>
          </a:blip>
          <a:stretch>
            <a:fillRect/>
          </a:stretch>
        </p:blipFill>
        <p:spPr>
          <a:xfrm>
            <a:off x="4485075" y="1255475"/>
            <a:ext cx="2089275" cy="2089275"/>
          </a:xfrm>
          <a:prstGeom prst="rect">
            <a:avLst/>
          </a:prstGeom>
          <a:noFill/>
          <a:ln>
            <a:noFill/>
          </a:ln>
        </p:spPr>
      </p:pic>
      <p:pic>
        <p:nvPicPr>
          <p:cNvPr id="134" name="Google Shape;134;p18"/>
          <p:cNvPicPr preferRelativeResize="0"/>
          <p:nvPr/>
        </p:nvPicPr>
        <p:blipFill>
          <a:blip r:embed="rId4">
            <a:alphaModFix/>
          </a:blip>
          <a:stretch>
            <a:fillRect/>
          </a:stretch>
        </p:blipFill>
        <p:spPr>
          <a:xfrm>
            <a:off x="6382400" y="2503725"/>
            <a:ext cx="1644500" cy="2169525"/>
          </a:xfrm>
          <a:prstGeom prst="rect">
            <a:avLst/>
          </a:prstGeom>
          <a:noFill/>
          <a:ln>
            <a:noFill/>
          </a:ln>
        </p:spPr>
      </p:pic>
      <p:pic>
        <p:nvPicPr>
          <p:cNvPr id="135" name="Google Shape;135;p18"/>
          <p:cNvPicPr preferRelativeResize="0"/>
          <p:nvPr/>
        </p:nvPicPr>
        <p:blipFill>
          <a:blip r:embed="rId5">
            <a:alphaModFix/>
          </a:blip>
          <a:stretch>
            <a:fillRect/>
          </a:stretch>
        </p:blipFill>
        <p:spPr>
          <a:xfrm>
            <a:off x="3096975" y="3026075"/>
            <a:ext cx="1475025" cy="1475025"/>
          </a:xfrm>
          <a:prstGeom prst="rect">
            <a:avLst/>
          </a:prstGeom>
          <a:noFill/>
          <a:ln>
            <a:noFill/>
          </a:ln>
        </p:spPr>
      </p:pic>
      <p:pic>
        <p:nvPicPr>
          <p:cNvPr id="136" name="Google Shape;136;p18"/>
          <p:cNvPicPr preferRelativeResize="0"/>
          <p:nvPr/>
        </p:nvPicPr>
        <p:blipFill>
          <a:blip r:embed="rId6">
            <a:alphaModFix/>
          </a:blip>
          <a:stretch>
            <a:fillRect/>
          </a:stretch>
        </p:blipFill>
        <p:spPr>
          <a:xfrm>
            <a:off x="1071700" y="1592625"/>
            <a:ext cx="1579975" cy="1579975"/>
          </a:xfrm>
          <a:prstGeom prst="rect">
            <a:avLst/>
          </a:prstGeom>
          <a:noFill/>
          <a:ln>
            <a:noFill/>
          </a:ln>
        </p:spPr>
      </p:pic>
      <p:sp>
        <p:nvSpPr>
          <p:cNvPr id="137" name="Google Shape;137;p18"/>
          <p:cNvSpPr txBox="1"/>
          <p:nvPr/>
        </p:nvSpPr>
        <p:spPr>
          <a:xfrm>
            <a:off x="6382400" y="249687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Source Code Pro"/>
                <a:ea typeface="Source Code Pro"/>
                <a:cs typeface="Source Code Pro"/>
                <a:sym typeface="Source Code Pro"/>
              </a:rPr>
              <a:t>Arduino Nano</a:t>
            </a:r>
            <a:endParaRPr>
              <a:latin typeface="Source Code Pro"/>
              <a:ea typeface="Source Code Pro"/>
              <a:cs typeface="Source Code Pro"/>
              <a:sym typeface="Source Code Pro"/>
            </a:endParaRPr>
          </a:p>
        </p:txBody>
      </p:sp>
      <p:sp>
        <p:nvSpPr>
          <p:cNvPr id="138" name="Google Shape;138;p18"/>
          <p:cNvSpPr txBox="1"/>
          <p:nvPr/>
        </p:nvSpPr>
        <p:spPr>
          <a:xfrm>
            <a:off x="2283850" y="25037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rgbClr val="FFFFFF"/>
                </a:highlight>
                <a:latin typeface="Source Code Pro"/>
                <a:ea typeface="Source Code Pro"/>
                <a:cs typeface="Source Code Pro"/>
                <a:sym typeface="Source Code Pro"/>
              </a:rPr>
              <a:t>HC-05 Bluetooth Module </a:t>
            </a:r>
            <a:endParaRPr>
              <a:latin typeface="Source Code Pro"/>
              <a:ea typeface="Source Code Pro"/>
              <a:cs typeface="Source Code Pro"/>
              <a:sym typeface="Source Code Pro"/>
            </a:endParaRPr>
          </a:p>
        </p:txBody>
      </p:sp>
      <p:sp>
        <p:nvSpPr>
          <p:cNvPr id="139" name="Google Shape;139;p18"/>
          <p:cNvSpPr txBox="1"/>
          <p:nvPr/>
        </p:nvSpPr>
        <p:spPr>
          <a:xfrm>
            <a:off x="1267599" y="3947000"/>
            <a:ext cx="2196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rgbClr val="FFFFFF"/>
                </a:highlight>
                <a:latin typeface="Source Code Pro"/>
                <a:ea typeface="Source Code Pro"/>
                <a:cs typeface="Source Code Pro"/>
                <a:sym typeface="Source Code Pro"/>
              </a:rPr>
              <a:t>DHT11 Temperature and Humidity Sensor </a:t>
            </a:r>
            <a:endParaRPr>
              <a:latin typeface="Source Code Pro"/>
              <a:ea typeface="Source Code Pro"/>
              <a:cs typeface="Source Code Pro"/>
              <a:sym typeface="Source Code Pro"/>
            </a:endParaRPr>
          </a:p>
        </p:txBody>
      </p:sp>
      <p:sp>
        <p:nvSpPr>
          <p:cNvPr id="140" name="Google Shape;140;p18"/>
          <p:cNvSpPr txBox="1"/>
          <p:nvPr/>
        </p:nvSpPr>
        <p:spPr>
          <a:xfrm>
            <a:off x="5026900" y="40394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Source Code Pro"/>
                <a:ea typeface="Source Code Pro"/>
                <a:cs typeface="Source Code Pro"/>
                <a:sym typeface="Source Code Pro"/>
              </a:rPr>
              <a:t>OLED Display</a:t>
            </a:r>
            <a:endParaRPr>
              <a:latin typeface="Source Code Pro"/>
              <a:ea typeface="Source Code Pro"/>
              <a:cs typeface="Source Code Pro"/>
              <a:sym typeface="Source Code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9"/>
          <p:cNvSpPr/>
          <p:nvPr/>
        </p:nvSpPr>
        <p:spPr>
          <a:xfrm>
            <a:off x="197625" y="447975"/>
            <a:ext cx="4251096"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46" name="Google Shape;146;p19"/>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Components and Materials</a:t>
            </a:r>
            <a:endParaRPr/>
          </a:p>
        </p:txBody>
      </p:sp>
      <p:sp>
        <p:nvSpPr>
          <p:cNvPr id="147" name="Google Shape;147;p19"/>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Procured</a:t>
            </a:r>
            <a:endParaRPr/>
          </a:p>
          <a:p>
            <a:pPr indent="-298450" lvl="0" marL="457200" rtl="0" algn="l">
              <a:spcBef>
                <a:spcPts val="1200"/>
              </a:spcBef>
              <a:spcAft>
                <a:spcPts val="0"/>
              </a:spcAft>
              <a:buClr>
                <a:schemeClr val="accent1"/>
              </a:buClr>
              <a:buSzPts val="1100"/>
              <a:buChar char="●"/>
            </a:pPr>
            <a:r>
              <a:rPr lang="en" sz="1100">
                <a:solidFill>
                  <a:schemeClr val="accent1"/>
                </a:solidFill>
              </a:rPr>
              <a:t>Arduino Uno</a:t>
            </a:r>
            <a:endParaRPr sz="1100">
              <a:solidFill>
                <a:schemeClr val="accent1"/>
              </a:solidFill>
            </a:endParaRPr>
          </a:p>
          <a:p>
            <a:pPr indent="-298450" lvl="0" marL="457200" rtl="0" algn="l">
              <a:spcBef>
                <a:spcPts val="0"/>
              </a:spcBef>
              <a:spcAft>
                <a:spcPts val="0"/>
              </a:spcAft>
              <a:buClr>
                <a:srgbClr val="000000"/>
              </a:buClr>
              <a:buSzPts val="1100"/>
              <a:buChar char="●"/>
            </a:pPr>
            <a:r>
              <a:rPr lang="en" sz="1100">
                <a:solidFill>
                  <a:srgbClr val="000000"/>
                </a:solidFill>
              </a:rPr>
              <a:t>HC-05 Bluetooth Module</a:t>
            </a:r>
            <a:endParaRPr sz="1100">
              <a:solidFill>
                <a:srgbClr val="000000"/>
              </a:solidFill>
            </a:endParaRPr>
          </a:p>
          <a:p>
            <a:pPr indent="-298450" lvl="0" marL="457200" rtl="0" algn="l">
              <a:spcBef>
                <a:spcPts val="0"/>
              </a:spcBef>
              <a:spcAft>
                <a:spcPts val="0"/>
              </a:spcAft>
              <a:buClr>
                <a:srgbClr val="000000"/>
              </a:buClr>
              <a:buSzPts val="1100"/>
              <a:buChar char="●"/>
            </a:pPr>
            <a:r>
              <a:rPr lang="en" sz="1100">
                <a:solidFill>
                  <a:srgbClr val="000000"/>
                </a:solidFill>
                <a:highlight>
                  <a:srgbClr val="FFFFFF"/>
                </a:highlight>
              </a:rPr>
              <a:t>DHT11 Temperature and Humidity Sensor </a:t>
            </a:r>
            <a:endParaRPr sz="1100">
              <a:solidFill>
                <a:srgbClr val="000000"/>
              </a:solidFill>
              <a:highlight>
                <a:srgbClr val="FFFFFF"/>
              </a:highlight>
            </a:endParaRPr>
          </a:p>
          <a:p>
            <a:pPr indent="-298450" lvl="0" marL="457200" rtl="0" algn="l">
              <a:spcBef>
                <a:spcPts val="0"/>
              </a:spcBef>
              <a:spcAft>
                <a:spcPts val="0"/>
              </a:spcAft>
              <a:buClr>
                <a:srgbClr val="000000"/>
              </a:buClr>
              <a:buSzPts val="1100"/>
              <a:buChar char="●"/>
            </a:pPr>
            <a:r>
              <a:rPr lang="en" sz="1100">
                <a:solidFill>
                  <a:srgbClr val="000000"/>
                </a:solidFill>
              </a:rPr>
              <a:t>OLED Display</a:t>
            </a:r>
            <a:endParaRPr sz="1100">
              <a:solidFill>
                <a:srgbClr val="000000"/>
              </a:solidFill>
              <a:highlight>
                <a:srgbClr val="FFFFFF"/>
              </a:highlight>
            </a:endParaRPr>
          </a:p>
          <a:p>
            <a:pPr indent="0" lvl="0" marL="0" rtl="0" algn="l">
              <a:spcBef>
                <a:spcPts val="1200"/>
              </a:spcBef>
              <a:spcAft>
                <a:spcPts val="0"/>
              </a:spcAft>
              <a:buNone/>
            </a:pPr>
            <a:r>
              <a:rPr lang="en"/>
              <a:t>Yet to Procure</a:t>
            </a:r>
            <a:endParaRPr/>
          </a:p>
          <a:p>
            <a:pPr indent="-298450" lvl="0" marL="457200" rtl="0" algn="l">
              <a:spcBef>
                <a:spcPts val="1200"/>
              </a:spcBef>
              <a:spcAft>
                <a:spcPts val="0"/>
              </a:spcAft>
              <a:buClr>
                <a:srgbClr val="000000"/>
              </a:buClr>
              <a:buSzPts val="1100"/>
              <a:buChar char="●"/>
            </a:pPr>
            <a:r>
              <a:rPr lang="en" sz="1100">
                <a:solidFill>
                  <a:srgbClr val="000000"/>
                </a:solidFill>
                <a:highlight>
                  <a:srgbClr val="FFFFFF"/>
                </a:highlight>
              </a:rPr>
              <a:t>24V 20 rpm Gear headed Motor </a:t>
            </a:r>
            <a:endParaRPr sz="1100">
              <a:solidFill>
                <a:srgbClr val="000000"/>
              </a:solidFill>
              <a:highlight>
                <a:srgbClr val="FFFFFF"/>
              </a:highlight>
            </a:endParaRPr>
          </a:p>
          <a:p>
            <a:pPr indent="-298450" lvl="0" marL="457200" rtl="0" algn="l">
              <a:spcBef>
                <a:spcPts val="0"/>
              </a:spcBef>
              <a:spcAft>
                <a:spcPts val="0"/>
              </a:spcAft>
              <a:buClr>
                <a:srgbClr val="000000"/>
              </a:buClr>
              <a:buSzPts val="1100"/>
              <a:buChar char="●"/>
            </a:pPr>
            <a:r>
              <a:rPr lang="en" sz="1100">
                <a:solidFill>
                  <a:srgbClr val="000000"/>
                </a:solidFill>
                <a:highlight>
                  <a:srgbClr val="FFFFFF"/>
                </a:highlight>
              </a:rPr>
              <a:t>Capacitors </a:t>
            </a:r>
            <a:endParaRPr sz="1100">
              <a:solidFill>
                <a:srgbClr val="000000"/>
              </a:solidFill>
              <a:highlight>
                <a:srgbClr val="FFFFFF"/>
              </a:highlight>
            </a:endParaRPr>
          </a:p>
          <a:p>
            <a:pPr indent="-298450" lvl="0" marL="457200" rtl="0" algn="l">
              <a:spcBef>
                <a:spcPts val="0"/>
              </a:spcBef>
              <a:spcAft>
                <a:spcPts val="0"/>
              </a:spcAft>
              <a:buClr>
                <a:srgbClr val="000000"/>
              </a:buClr>
              <a:buSzPts val="1100"/>
              <a:buChar char="●"/>
            </a:pPr>
            <a:r>
              <a:rPr lang="en" sz="1100">
                <a:solidFill>
                  <a:srgbClr val="000000"/>
                </a:solidFill>
                <a:highlight>
                  <a:srgbClr val="FFFFFF"/>
                </a:highlight>
              </a:rPr>
              <a:t>Diodes</a:t>
            </a:r>
            <a:endParaRPr sz="1100">
              <a:solidFill>
                <a:srgbClr val="000000"/>
              </a:solidFill>
              <a:highlight>
                <a:srgbClr val="FFFFFF"/>
              </a:highlight>
            </a:endParaRPr>
          </a:p>
          <a:p>
            <a:pPr indent="-298450" lvl="0" marL="457200" rtl="0" algn="l">
              <a:spcBef>
                <a:spcPts val="0"/>
              </a:spcBef>
              <a:spcAft>
                <a:spcPts val="0"/>
              </a:spcAft>
              <a:buClr>
                <a:srgbClr val="000000"/>
              </a:buClr>
              <a:buSzPts val="1100"/>
              <a:buChar char="●"/>
            </a:pPr>
            <a:r>
              <a:rPr lang="en" sz="1100">
                <a:solidFill>
                  <a:srgbClr val="000000"/>
                </a:solidFill>
                <a:highlight>
                  <a:srgbClr val="FFFFFF"/>
                </a:highlight>
              </a:rPr>
              <a:t>Mosfet</a:t>
            </a:r>
            <a:endParaRPr sz="1100">
              <a:solidFill>
                <a:srgbClr val="000000"/>
              </a:solidFill>
              <a:highlight>
                <a:srgbClr val="FFFFFF"/>
              </a:highlight>
            </a:endParaRPr>
          </a:p>
          <a:p>
            <a:pPr indent="-298450" lvl="0" marL="457200" rtl="0" algn="l">
              <a:spcBef>
                <a:spcPts val="0"/>
              </a:spcBef>
              <a:spcAft>
                <a:spcPts val="0"/>
              </a:spcAft>
              <a:buClr>
                <a:srgbClr val="000000"/>
              </a:buClr>
              <a:buSzPts val="1100"/>
              <a:buChar char="●"/>
            </a:pPr>
            <a:r>
              <a:rPr lang="en" sz="1100">
                <a:solidFill>
                  <a:srgbClr val="000000"/>
                </a:solidFill>
                <a:highlight>
                  <a:srgbClr val="FFFFFF"/>
                </a:highlight>
              </a:rPr>
              <a:t>Inductors</a:t>
            </a:r>
            <a:endParaRPr sz="1100">
              <a:solidFill>
                <a:srgbClr val="000000"/>
              </a:solidFill>
              <a:highlight>
                <a:srgbClr val="FFFFFF"/>
              </a:highlight>
            </a:endParaRPr>
          </a:p>
        </p:txBody>
      </p:sp>
      <p:grpSp>
        <p:nvGrpSpPr>
          <p:cNvPr id="148" name="Google Shape;148;p19"/>
          <p:cNvGrpSpPr/>
          <p:nvPr/>
        </p:nvGrpSpPr>
        <p:grpSpPr>
          <a:xfrm>
            <a:off x="8242609" y="4269213"/>
            <a:ext cx="901786" cy="874515"/>
            <a:chOff x="7607993" y="3653959"/>
            <a:chExt cx="1536000" cy="1489550"/>
          </a:xfrm>
        </p:grpSpPr>
        <p:sp>
          <p:nvSpPr>
            <p:cNvPr id="149" name="Google Shape;149;p19"/>
            <p:cNvSpPr/>
            <p:nvPr/>
          </p:nvSpPr>
          <p:spPr>
            <a:xfrm rot="-5400000">
              <a:off x="7919093" y="3918609"/>
              <a:ext cx="1225500" cy="1224300"/>
            </a:xfrm>
            <a:prstGeom prst="rtTriangle">
              <a:avLst/>
            </a:prstGeom>
            <a:gradFill>
              <a:gsLst>
                <a:gs pos="0">
                  <a:srgbClr val="40FFD7"/>
                </a:gs>
                <a:gs pos="100000">
                  <a:srgbClr val="07B691"/>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50" name="Google Shape;150;p19"/>
            <p:cNvSpPr/>
            <p:nvPr/>
          </p:nvSpPr>
          <p:spPr>
            <a:xfrm rot="-5400000">
              <a:off x="7787068" y="3786584"/>
              <a:ext cx="1225500" cy="1224300"/>
            </a:xfrm>
            <a:prstGeom prst="rtTriangle">
              <a:avLst/>
            </a:prstGeom>
            <a:gradFill>
              <a:gsLst>
                <a:gs pos="0">
                  <a:srgbClr val="40FFD7"/>
                </a:gs>
                <a:gs pos="56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51" name="Google Shape;151;p19"/>
            <p:cNvSpPr/>
            <p:nvPr/>
          </p:nvSpPr>
          <p:spPr>
            <a:xfrm rot="-5400000">
              <a:off x="7607393" y="3654559"/>
              <a:ext cx="1225500" cy="1224300"/>
            </a:xfrm>
            <a:prstGeom prst="rtTriangle">
              <a:avLst/>
            </a:prstGeom>
            <a:gradFill>
              <a:gsLst>
                <a:gs pos="0">
                  <a:srgbClr val="40FFD7"/>
                </a:gs>
                <a:gs pos="91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grpSp>
        <p:nvGrpSpPr>
          <p:cNvPr id="152" name="Google Shape;152;p19"/>
          <p:cNvGrpSpPr/>
          <p:nvPr/>
        </p:nvGrpSpPr>
        <p:grpSpPr>
          <a:xfrm>
            <a:off x="8242609" y="4269213"/>
            <a:ext cx="901786" cy="874515"/>
            <a:chOff x="7607993" y="3653959"/>
            <a:chExt cx="1536000" cy="1489550"/>
          </a:xfrm>
        </p:grpSpPr>
        <p:sp>
          <p:nvSpPr>
            <p:cNvPr id="153" name="Google Shape;153;p19"/>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54" name="Google Shape;154;p19"/>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55" name="Google Shape;155;p19"/>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0"/>
          <p:cNvSpPr/>
          <p:nvPr/>
        </p:nvSpPr>
        <p:spPr>
          <a:xfrm>
            <a:off x="197625" y="447975"/>
            <a:ext cx="5308848"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61" name="Google Shape;161;p20"/>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Milestones and Team Member tasks</a:t>
            </a:r>
            <a:endParaRPr/>
          </a:p>
        </p:txBody>
      </p:sp>
      <p:grpSp>
        <p:nvGrpSpPr>
          <p:cNvPr id="162" name="Google Shape;162;p20"/>
          <p:cNvGrpSpPr/>
          <p:nvPr/>
        </p:nvGrpSpPr>
        <p:grpSpPr>
          <a:xfrm>
            <a:off x="8242609" y="4269213"/>
            <a:ext cx="901786" cy="874515"/>
            <a:chOff x="7607993" y="3653959"/>
            <a:chExt cx="1536000" cy="1489550"/>
          </a:xfrm>
        </p:grpSpPr>
        <p:sp>
          <p:nvSpPr>
            <p:cNvPr id="163" name="Google Shape;163;p20"/>
            <p:cNvSpPr/>
            <p:nvPr/>
          </p:nvSpPr>
          <p:spPr>
            <a:xfrm rot="-5400000">
              <a:off x="7919093" y="3918609"/>
              <a:ext cx="1225500" cy="1224300"/>
            </a:xfrm>
            <a:prstGeom prst="rtTriangle">
              <a:avLst/>
            </a:prstGeom>
            <a:gradFill>
              <a:gsLst>
                <a:gs pos="0">
                  <a:srgbClr val="40FFD7"/>
                </a:gs>
                <a:gs pos="100000">
                  <a:srgbClr val="07B691"/>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64" name="Google Shape;164;p20"/>
            <p:cNvSpPr/>
            <p:nvPr/>
          </p:nvSpPr>
          <p:spPr>
            <a:xfrm rot="-5400000">
              <a:off x="7787068" y="3786584"/>
              <a:ext cx="1225500" cy="1224300"/>
            </a:xfrm>
            <a:prstGeom prst="rtTriangle">
              <a:avLst/>
            </a:prstGeom>
            <a:gradFill>
              <a:gsLst>
                <a:gs pos="0">
                  <a:srgbClr val="40FFD7"/>
                </a:gs>
                <a:gs pos="56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65" name="Google Shape;165;p20"/>
            <p:cNvSpPr/>
            <p:nvPr/>
          </p:nvSpPr>
          <p:spPr>
            <a:xfrm rot="-5400000">
              <a:off x="7607393" y="3654559"/>
              <a:ext cx="1225500" cy="1224300"/>
            </a:xfrm>
            <a:prstGeom prst="rtTriangle">
              <a:avLst/>
            </a:prstGeom>
            <a:gradFill>
              <a:gsLst>
                <a:gs pos="0">
                  <a:srgbClr val="40FFD7"/>
                </a:gs>
                <a:gs pos="91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grpSp>
        <p:nvGrpSpPr>
          <p:cNvPr id="166" name="Google Shape;166;p20"/>
          <p:cNvGrpSpPr/>
          <p:nvPr/>
        </p:nvGrpSpPr>
        <p:grpSpPr>
          <a:xfrm>
            <a:off x="8242609" y="4269213"/>
            <a:ext cx="901786" cy="874515"/>
            <a:chOff x="7607993" y="3653959"/>
            <a:chExt cx="1536000" cy="1489550"/>
          </a:xfrm>
        </p:grpSpPr>
        <p:sp>
          <p:nvSpPr>
            <p:cNvPr id="167" name="Google Shape;167;p20"/>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68" name="Google Shape;168;p20"/>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69" name="Google Shape;169;p20"/>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pic>
        <p:nvPicPr>
          <p:cNvPr id="170" name="Google Shape;170;p20"/>
          <p:cNvPicPr preferRelativeResize="0"/>
          <p:nvPr/>
        </p:nvPicPr>
        <p:blipFill>
          <a:blip r:embed="rId3">
            <a:alphaModFix/>
          </a:blip>
          <a:stretch>
            <a:fillRect/>
          </a:stretch>
        </p:blipFill>
        <p:spPr>
          <a:xfrm>
            <a:off x="264100" y="1606688"/>
            <a:ext cx="8291100" cy="2149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1"/>
          <p:cNvSpPr/>
          <p:nvPr/>
        </p:nvSpPr>
        <p:spPr>
          <a:xfrm>
            <a:off x="197625" y="447975"/>
            <a:ext cx="3058560" cy="513864"/>
          </a:xfrm>
          <a:prstGeom prst="flowChartTerminator">
            <a:avLst/>
          </a:prstGeom>
          <a:gradFill>
            <a:gsLst>
              <a:gs pos="0">
                <a:schemeClr val="dk1"/>
              </a:gs>
              <a:gs pos="9000">
                <a:srgbClr val="80FEE4"/>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76" name="Google Shape;176;p21"/>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 Distribution</a:t>
            </a:r>
            <a:endParaRPr/>
          </a:p>
        </p:txBody>
      </p:sp>
      <p:grpSp>
        <p:nvGrpSpPr>
          <p:cNvPr id="177" name="Google Shape;177;p21"/>
          <p:cNvGrpSpPr/>
          <p:nvPr/>
        </p:nvGrpSpPr>
        <p:grpSpPr>
          <a:xfrm>
            <a:off x="8242609" y="4269213"/>
            <a:ext cx="901786" cy="874515"/>
            <a:chOff x="7607993" y="3653959"/>
            <a:chExt cx="1536000" cy="1489550"/>
          </a:xfrm>
        </p:grpSpPr>
        <p:sp>
          <p:nvSpPr>
            <p:cNvPr id="178" name="Google Shape;178;p21"/>
            <p:cNvSpPr/>
            <p:nvPr/>
          </p:nvSpPr>
          <p:spPr>
            <a:xfrm rot="-5400000">
              <a:off x="7919093" y="3918609"/>
              <a:ext cx="1225500" cy="1224300"/>
            </a:xfrm>
            <a:prstGeom prst="rtTriangle">
              <a:avLst/>
            </a:prstGeom>
            <a:gradFill>
              <a:gsLst>
                <a:gs pos="0">
                  <a:srgbClr val="40FFD7"/>
                </a:gs>
                <a:gs pos="100000">
                  <a:srgbClr val="07B691"/>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79" name="Google Shape;179;p21"/>
            <p:cNvSpPr/>
            <p:nvPr/>
          </p:nvSpPr>
          <p:spPr>
            <a:xfrm rot="-5400000">
              <a:off x="7787068" y="3786584"/>
              <a:ext cx="1225500" cy="1224300"/>
            </a:xfrm>
            <a:prstGeom prst="rtTriangle">
              <a:avLst/>
            </a:prstGeom>
            <a:gradFill>
              <a:gsLst>
                <a:gs pos="0">
                  <a:srgbClr val="40FFD7"/>
                </a:gs>
                <a:gs pos="56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80" name="Google Shape;180;p21"/>
            <p:cNvSpPr/>
            <p:nvPr/>
          </p:nvSpPr>
          <p:spPr>
            <a:xfrm rot="-5400000">
              <a:off x="7607393" y="3654559"/>
              <a:ext cx="1225500" cy="1224300"/>
            </a:xfrm>
            <a:prstGeom prst="rtTriangle">
              <a:avLst/>
            </a:prstGeom>
            <a:gradFill>
              <a:gsLst>
                <a:gs pos="0">
                  <a:srgbClr val="40FFD7"/>
                </a:gs>
                <a:gs pos="91000">
                  <a:srgbClr val="24DBB4"/>
                </a:gs>
                <a:gs pos="100000">
                  <a:srgbClr val="07B69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grpSp>
        <p:nvGrpSpPr>
          <p:cNvPr id="181" name="Google Shape;181;p21"/>
          <p:cNvGrpSpPr/>
          <p:nvPr/>
        </p:nvGrpSpPr>
        <p:grpSpPr>
          <a:xfrm>
            <a:off x="8242609" y="4269213"/>
            <a:ext cx="901786" cy="874515"/>
            <a:chOff x="7607993" y="3653959"/>
            <a:chExt cx="1536000" cy="1489550"/>
          </a:xfrm>
        </p:grpSpPr>
        <p:sp>
          <p:nvSpPr>
            <p:cNvPr id="182" name="Google Shape;182;p21"/>
            <p:cNvSpPr/>
            <p:nvPr/>
          </p:nvSpPr>
          <p:spPr>
            <a:xfrm rot="-5400000">
              <a:off x="7919093" y="391860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83" name="Google Shape;183;p21"/>
            <p:cNvSpPr/>
            <p:nvPr/>
          </p:nvSpPr>
          <p:spPr>
            <a:xfrm rot="-5400000">
              <a:off x="7787068" y="3786584"/>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184" name="Google Shape;184;p21"/>
            <p:cNvSpPr/>
            <p:nvPr/>
          </p:nvSpPr>
          <p:spPr>
            <a:xfrm rot="-5400000">
              <a:off x="7607393" y="3654559"/>
              <a:ext cx="1225500" cy="1224300"/>
            </a:xfrm>
            <a:prstGeom prst="rtTriangle">
              <a:avLst/>
            </a:prstGeom>
            <a:gradFill>
              <a:gsLst>
                <a:gs pos="0">
                  <a:schemeClr val="dk1"/>
                </a:gs>
                <a:gs pos="9000">
                  <a:srgbClr val="80FEE4"/>
                </a:gs>
                <a:gs pos="100000">
                  <a:schemeClr val="lt1"/>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grpSp>
      <p:pic>
        <p:nvPicPr>
          <p:cNvPr id="185" name="Google Shape;185;p21"/>
          <p:cNvPicPr preferRelativeResize="0"/>
          <p:nvPr/>
        </p:nvPicPr>
        <p:blipFill>
          <a:blip r:embed="rId3">
            <a:alphaModFix/>
          </a:blip>
          <a:stretch>
            <a:fillRect/>
          </a:stretch>
        </p:blipFill>
        <p:spPr>
          <a:xfrm>
            <a:off x="2057725" y="1841150"/>
            <a:ext cx="4204525" cy="2596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